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4" d="100"/>
          <a:sy n="84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8ED864-7AC9-4689-A39D-0F8C4B579D2B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9AD399-92B9-45FB-9FC9-7929D88A3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705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1A5592-F3DD-4F92-84C8-5AABD317177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315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Environmental</a:t>
            </a:r>
            <a:r>
              <a:rPr lang="en-US" baseline="0" dirty="0" smtClean="0"/>
              <a:t> Index of the Process, use 0.73 </a:t>
            </a:r>
            <a:r>
              <a:rPr lang="en-US" baseline="0" dirty="0" err="1" smtClean="0"/>
              <a:t>lbm</a:t>
            </a:r>
            <a:r>
              <a:rPr lang="en-US" baseline="0" dirty="0" smtClean="0"/>
              <a:t> benzene per 1 </a:t>
            </a:r>
            <a:r>
              <a:rPr lang="en-US" baseline="0" dirty="0" err="1" smtClean="0"/>
              <a:t>lbm</a:t>
            </a:r>
            <a:r>
              <a:rPr lang="en-US" baseline="0" dirty="0" smtClean="0"/>
              <a:t> of MA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1A5592-F3DD-4F92-84C8-5AABD317177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522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24DE2-032C-45C5-90EC-5F49732F9A57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37129-56CA-4A5C-B4C8-6CF16C4EB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678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24DE2-032C-45C5-90EC-5F49732F9A57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37129-56CA-4A5C-B4C8-6CF16C4EB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193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24DE2-032C-45C5-90EC-5F49732F9A57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37129-56CA-4A5C-B4C8-6CF16C4EB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551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24DE2-032C-45C5-90EC-5F49732F9A57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37129-56CA-4A5C-B4C8-6CF16C4EB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925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24DE2-032C-45C5-90EC-5F49732F9A57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37129-56CA-4A5C-B4C8-6CF16C4EB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49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24DE2-032C-45C5-90EC-5F49732F9A57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37129-56CA-4A5C-B4C8-6CF16C4EB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642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24DE2-032C-45C5-90EC-5F49732F9A57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37129-56CA-4A5C-B4C8-6CF16C4EB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209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24DE2-032C-45C5-90EC-5F49732F9A57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37129-56CA-4A5C-B4C8-6CF16C4EB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008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24DE2-032C-45C5-90EC-5F49732F9A57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37129-56CA-4A5C-B4C8-6CF16C4EB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653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24DE2-032C-45C5-90EC-5F49732F9A57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37129-56CA-4A5C-B4C8-6CF16C4EB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882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24DE2-032C-45C5-90EC-5F49732F9A57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37129-56CA-4A5C-B4C8-6CF16C4EB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631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24DE2-032C-45C5-90EC-5F49732F9A57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37129-56CA-4A5C-B4C8-6CF16C4EB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277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arma-ingredients.basf.com/AboutUs/Sites/Bishop.aspx" TargetMode="External"/><Relationship Id="rId2" Type="http://schemas.openxmlformats.org/officeDocument/2006/relationships/hyperlink" Target="http://www2.epa.gov/green-chemistry/1997-greener-synthetic-pathways-award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www2.epa.gov/green-chemistry/1997-greener-synthetic-pathways-award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Green Engineering:  </a:t>
            </a:r>
            <a:r>
              <a:rPr lang="en-US" dirty="0" smtClean="0"/>
              <a:t>Application of Metrics and the Presidential Green Chemistry Challenge Award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Level 1 Metrics Case Studies</a:t>
            </a:r>
          </a:p>
          <a:p>
            <a:r>
              <a:rPr lang="en-US" dirty="0" smtClean="0"/>
              <a:t>Ibuprofen</a:t>
            </a:r>
          </a:p>
          <a:p>
            <a:r>
              <a:rPr lang="en-US" dirty="0" smtClean="0"/>
              <a:t>Maleic Anhydride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083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n-butane to MA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4" name="Picture 2" descr="http://upload.wikimedia.org/wikipedia/commons/thumb/0/05/Maleic_anhydride_%28vertical%29.svg/76px-Maleic_anhydride_%28vertical%29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583247" y="858709"/>
            <a:ext cx="1048661" cy="186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79732" y="1533622"/>
            <a:ext cx="26419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+ 7/2 O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703396" y="1818054"/>
            <a:ext cx="133174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431971" y="1322472"/>
            <a:ext cx="1923802" cy="564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(VO)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  <a:p>
            <a:r>
              <a:rPr lang="en-US" sz="9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040598" y="1542692"/>
            <a:ext cx="1763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+ 4 H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15922" y="2316061"/>
            <a:ext cx="8229600" cy="11129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Controlled n-butane oxidation is the new method.</a:t>
            </a:r>
          </a:p>
          <a:p>
            <a:pPr marL="0" indent="0">
              <a:buFont typeface="Arial" pitchFamily="34" charset="0"/>
              <a:buNone/>
            </a:pPr>
            <a:endParaRPr lang="en-US" i="1" dirty="0" smtClean="0">
              <a:latin typeface="Cambria Math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203170"/>
              </p:ext>
            </p:extLst>
          </p:nvPr>
        </p:nvGraphicFramePr>
        <p:xfrm>
          <a:off x="1475462" y="3429001"/>
          <a:ext cx="6193075" cy="3230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19046"/>
                <a:gridCol w="1240972"/>
                <a:gridCol w="996043"/>
                <a:gridCol w="1338943"/>
                <a:gridCol w="898071"/>
              </a:tblGrid>
              <a:tr h="679782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n-butane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Oxygen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Maleic Anhydride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Water</a:t>
                      </a:r>
                      <a:endParaRPr lang="en-US" sz="2000" dirty="0"/>
                    </a:p>
                  </a:txBody>
                  <a:tcPr/>
                </a:tc>
              </a:tr>
              <a:tr h="4433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MW  (g/</a:t>
                      </a:r>
                      <a:r>
                        <a:rPr lang="en-US" sz="2000" dirty="0" err="1" smtClean="0"/>
                        <a:t>mol</a:t>
                      </a:r>
                      <a:r>
                        <a:rPr lang="en-US" sz="2000" dirty="0" smtClean="0"/>
                        <a:t>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58.1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32.0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98.1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18.0</a:t>
                      </a:r>
                      <a:endParaRPr lang="en-US" sz="2400" dirty="0"/>
                    </a:p>
                  </a:txBody>
                  <a:tcPr anchor="ctr"/>
                </a:tc>
              </a:tr>
              <a:tr h="67978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Stoichiometric Mass Ratio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0.59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1.14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1.0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0.73</a:t>
                      </a:r>
                      <a:endParaRPr lang="en-US" sz="2400" dirty="0"/>
                    </a:p>
                  </a:txBody>
                  <a:tcPr anchor="ctr"/>
                </a:tc>
              </a:tr>
              <a:tr h="443336">
                <a:tc>
                  <a:txBody>
                    <a:bodyPr/>
                    <a:lstStyle/>
                    <a:p>
                      <a:r>
                        <a:rPr lang="en-US" sz="2000" i="1" dirty="0" smtClean="0"/>
                        <a:t>TLV </a:t>
                      </a:r>
                      <a:r>
                        <a:rPr lang="en-US" sz="2000" i="0" dirty="0" smtClean="0"/>
                        <a:t>(ppm)</a:t>
                      </a:r>
                      <a:endParaRPr lang="en-US" sz="2000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1000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</a:t>
                      </a:r>
                      <a:endParaRPr lang="en-US" sz="2400" dirty="0"/>
                    </a:p>
                  </a:txBody>
                  <a:tcPr anchor="ctr"/>
                </a:tc>
              </a:tr>
              <a:tr h="443336">
                <a:tc>
                  <a:txBody>
                    <a:bodyPr/>
                    <a:lstStyle/>
                    <a:p>
                      <a:r>
                        <a:rPr lang="en-US" sz="2000" i="1" dirty="0" smtClean="0"/>
                        <a:t>PEL </a:t>
                      </a:r>
                      <a:r>
                        <a:rPr lang="en-US" sz="2000" i="0" dirty="0" smtClean="0"/>
                        <a:t>(ppm)</a:t>
                      </a:r>
                      <a:endParaRPr lang="en-US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800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0.25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</a:t>
                      </a:r>
                      <a:endParaRPr lang="en-US" sz="2400" dirty="0"/>
                    </a:p>
                  </a:txBody>
                  <a:tcPr anchor="ctr"/>
                </a:tc>
              </a:tr>
              <a:tr h="443336">
                <a:tc>
                  <a:txBody>
                    <a:bodyPr/>
                    <a:lstStyle/>
                    <a:p>
                      <a:r>
                        <a:rPr lang="en-US" sz="2000" i="1" dirty="0" smtClean="0"/>
                        <a:t>REL </a:t>
                      </a:r>
                      <a:r>
                        <a:rPr lang="en-US" sz="2000" i="0" dirty="0" smtClean="0"/>
                        <a:t>(ppm)</a:t>
                      </a:r>
                      <a:endParaRPr lang="en-US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800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0.25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</a:t>
                      </a:r>
                      <a:endParaRPr lang="en-US" sz="2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53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n-butane to MA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" name="Picture 2" descr="http://upload.wikimedia.org/wikipedia/commons/thumb/0/05/Maleic_anhydride_%28vertical%29.svg/76px-Maleic_anhydride_%28vertical%29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583247" y="858709"/>
            <a:ext cx="1048661" cy="186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79732" y="1533622"/>
            <a:ext cx="26419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+ 7/2 O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703396" y="1818054"/>
            <a:ext cx="133174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431971" y="1322472"/>
            <a:ext cx="1923802" cy="564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(VO)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  <a:p>
            <a:r>
              <a:rPr lang="en-US" sz="9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040598" y="1542692"/>
            <a:ext cx="1763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+ 4 H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/>
              <p:cNvSpPr txBox="1">
                <a:spLocks/>
              </p:cNvSpPr>
              <p:nvPr/>
            </p:nvSpPr>
            <p:spPr>
              <a:xfrm>
                <a:off x="615922" y="2316060"/>
                <a:ext cx="8229600" cy="379299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/>
                  <a:t>Controlled n-butane oxidation is the new method.</a:t>
                </a:r>
              </a:p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𝐸</m:t>
                      </m:r>
                      <m:r>
                        <a:rPr lang="en-US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𝐹𝑎𝑐𝑡𝑜𝑟</m:t>
                          </m:r>
                        </m:e>
                        <m:sub>
                          <m:r>
                            <a:rPr lang="en-US" i="1" smtClean="0">
                              <a:latin typeface="Cambria Math"/>
                            </a:rPr>
                            <m:t>𝑀𝑊</m:t>
                          </m:r>
                        </m:sub>
                      </m:sSub>
                      <m:r>
                        <a:rPr lang="en-US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  <m:r>
                            <a:rPr lang="en-US" i="1" smtClean="0">
                              <a:latin typeface="Cambria Math"/>
                            </a:rPr>
                            <m:t>∗1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8</m:t>
                          </m:r>
                        </m:num>
                        <m:den>
                          <m:r>
                            <a:rPr lang="en-US" i="1" smtClean="0">
                              <a:latin typeface="Cambria Math"/>
                            </a:rPr>
                            <m:t>98</m:t>
                          </m:r>
                        </m:den>
                      </m:f>
                      <m:r>
                        <a:rPr lang="en-US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0.734</m:t>
                      </m:r>
                      <m:r>
                        <a:rPr lang="en-US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𝐴𝐸</m:t>
                      </m:r>
                      <m:r>
                        <a:rPr lang="en-US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/>
                            </a:rPr>
                            <m:t>98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58</m:t>
                          </m:r>
                          <m:r>
                            <a:rPr lang="en-US" i="1" smtClean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type m:val="lin"/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7</m:t>
                              </m:r>
                            </m:num>
                            <m:den>
                              <m:r>
                                <a:rPr lang="en-US" i="1" smtClean="0">
                                  <a:latin typeface="Cambria Math"/>
                                </a:rPr>
                                <m:t>2∗32</m:t>
                              </m:r>
                            </m:den>
                          </m:f>
                        </m:den>
                      </m:f>
                      <m:r>
                        <a:rPr lang="en-US" i="1" smtClean="0">
                          <a:latin typeface="Cambria Math"/>
                        </a:rPr>
                        <m:t>=0.</m:t>
                      </m:r>
                      <m:r>
                        <a:rPr lang="en-US" b="0" i="1" smtClean="0">
                          <a:latin typeface="Cambria Math"/>
                        </a:rPr>
                        <m:t>577</m:t>
                      </m:r>
                      <m:r>
                        <a:rPr lang="en-US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sz="110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𝐸𝑛𝑣</m:t>
                      </m:r>
                      <m:r>
                        <a:rPr lang="en-US" i="1">
                          <a:latin typeface="Cambria Math"/>
                        </a:rPr>
                        <m:t>. </m:t>
                      </m:r>
                      <m:r>
                        <a:rPr lang="en-US" i="1">
                          <a:latin typeface="Cambria Math"/>
                        </a:rPr>
                        <m:t>𝐼𝑛𝑑𝑒𝑥</m:t>
                      </m:r>
                      <m:r>
                        <a:rPr lang="en-US" i="1">
                          <a:latin typeface="Cambria Math"/>
                        </a:rPr>
                        <m:t>=0.59∗</m:t>
                      </m:r>
                      <m:box>
                        <m:boxPr>
                          <m:ctrlPr>
                            <a:rPr lang="en-US" i="1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1000</m:t>
                              </m:r>
                            </m:den>
                          </m:f>
                        </m:e>
                      </m:box>
                      <m:r>
                        <a:rPr lang="en-US" i="1">
                          <a:latin typeface="Cambria Math"/>
                        </a:rPr>
                        <m:t>+1.0∗</m:t>
                      </m:r>
                      <m:box>
                        <m:boxPr>
                          <m:ctrlPr>
                            <a:rPr lang="en-US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0.25</m:t>
                              </m:r>
                            </m:den>
                          </m:f>
                        </m:e>
                      </m:box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4.001</m:t>
                      </m:r>
                    </m:oMath>
                  </m:oMathPara>
                </a14:m>
                <a:endParaRPr lang="en-US" i="1" dirty="0">
                  <a:latin typeface="Cambria Math"/>
                </a:endParaRPr>
              </a:p>
              <a:p>
                <a:pPr marL="0" indent="0">
                  <a:buFont typeface="Arial" pitchFamily="34" charset="0"/>
                  <a:buNone/>
                </a:pPr>
                <a:endParaRPr lang="en-US" i="1" dirty="0" smtClean="0">
                  <a:latin typeface="Cambria Math"/>
                </a:endParaRPr>
              </a:p>
            </p:txBody>
          </p:sp>
        </mc:Choice>
        <mc:Fallback xmlns="">
          <p:sp>
            <p:nvSpPr>
              <p:cNvPr id="1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922" y="2316060"/>
                <a:ext cx="8229600" cy="3792995"/>
              </a:xfrm>
              <a:prstGeom prst="rect">
                <a:avLst/>
              </a:prstGeom>
              <a:blipFill rotWithShape="1">
                <a:blip r:embed="rId3"/>
                <a:stretch>
                  <a:fillRect l="-1630" t="-20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626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1019"/>
          </a:xfrm>
        </p:spPr>
        <p:txBody>
          <a:bodyPr/>
          <a:lstStyle/>
          <a:p>
            <a:r>
              <a:rPr lang="en-US" dirty="0" smtClean="0"/>
              <a:t>n-butane to MA side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706" y="2582647"/>
            <a:ext cx="8637815" cy="3099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Assume:</a:t>
            </a:r>
          </a:p>
          <a:p>
            <a:r>
              <a:rPr lang="en-US" dirty="0" smtClean="0"/>
              <a:t>MA Selectivity = 55%</a:t>
            </a:r>
          </a:p>
          <a:p>
            <a:r>
              <a:rPr lang="en-US" dirty="0" smtClean="0"/>
              <a:t>n-butane conversion = </a:t>
            </a:r>
            <a:r>
              <a:rPr lang="en-US" dirty="0"/>
              <a:t>85</a:t>
            </a:r>
            <a:r>
              <a:rPr lang="en-US" dirty="0" smtClean="0"/>
              <a:t>%</a:t>
            </a:r>
          </a:p>
          <a:p>
            <a:r>
              <a:rPr lang="en-US" dirty="0" smtClean="0"/>
              <a:t>SF </a:t>
            </a:r>
            <a:r>
              <a:rPr lang="en-US" dirty="0"/>
              <a:t>= 1 and MRP = 1</a:t>
            </a:r>
          </a:p>
          <a:p>
            <a:pPr marL="0" indent="0">
              <a:buNone/>
            </a:pPr>
            <a:r>
              <a:rPr lang="en-US" sz="3500" dirty="0" smtClean="0"/>
              <a:t>Yield = 46.8%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64032" y="1043765"/>
            <a:ext cx="6815935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C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(5+4x)/2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8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4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</a:t>
            </a:r>
            <a:r>
              <a:rPr lang="en-US" sz="2800" baseline="-250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x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+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5 H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</a:t>
            </a:r>
          </a:p>
          <a:p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C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(2x-1)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8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4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</a:t>
            </a:r>
            <a:r>
              <a:rPr lang="en-US" sz="2800" baseline="-250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x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+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</a:t>
            </a:r>
            <a:endParaRPr lang="en-US" sz="2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MA</a:t>
            </a:r>
            <a:endParaRPr lang="en-US" sz="2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225389" y="5613597"/>
                <a:ext cx="5514354" cy="58477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𝑅𝑀𝐸</m:t>
                      </m:r>
                      <m:r>
                        <a:rPr lang="en-US" sz="3200" b="0" i="1" smtClean="0">
                          <a:latin typeface="Cambria Math"/>
                        </a:rPr>
                        <m:t>=0.468∗0.576=0.270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5389" y="5613597"/>
                <a:ext cx="5514354" cy="58477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976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Benzene to MA PFD</a:t>
            </a:r>
            <a:br>
              <a:rPr lang="en-US" dirty="0" smtClean="0"/>
            </a:b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11627" y="709210"/>
            <a:ext cx="8069037" cy="5577275"/>
            <a:chOff x="511627" y="1280725"/>
            <a:chExt cx="8069037" cy="5577275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557" t="27891" r="15507" b="28902"/>
            <a:stretch/>
          </p:blipFill>
          <p:spPr bwMode="auto">
            <a:xfrm>
              <a:off x="563335" y="1280725"/>
              <a:ext cx="8017329" cy="5577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Diamond 3" title="1"/>
            <p:cNvSpPr/>
            <p:nvPr/>
          </p:nvSpPr>
          <p:spPr>
            <a:xfrm>
              <a:off x="1295399" y="4425043"/>
              <a:ext cx="489857" cy="489857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6" name="Diamond 5" title="1"/>
            <p:cNvSpPr/>
            <p:nvPr/>
          </p:nvSpPr>
          <p:spPr>
            <a:xfrm>
              <a:off x="1295399" y="3064330"/>
              <a:ext cx="489857" cy="489857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4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11627" y="3723035"/>
              <a:ext cx="12736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Reactants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8" name="Diamond 7" title="1"/>
            <p:cNvSpPr/>
            <p:nvPr/>
          </p:nvSpPr>
          <p:spPr>
            <a:xfrm>
              <a:off x="7445829" y="5637468"/>
              <a:ext cx="489857" cy="489857"/>
            </a:xfrm>
            <a:prstGeom prst="diamond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 smtClean="0"/>
                <a:t>13</a:t>
              </a:r>
              <a:endParaRPr lang="en-US" dirty="0"/>
            </a:p>
          </p:txBody>
        </p:sp>
        <p:sp>
          <p:nvSpPr>
            <p:cNvPr id="10" name="Diamond 9" title="1"/>
            <p:cNvSpPr/>
            <p:nvPr/>
          </p:nvSpPr>
          <p:spPr>
            <a:xfrm>
              <a:off x="3868510" y="5751767"/>
              <a:ext cx="489857" cy="489857"/>
            </a:xfrm>
            <a:prstGeom prst="diamond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7</a:t>
              </a:r>
              <a:endParaRPr lang="en-US" dirty="0"/>
            </a:p>
          </p:txBody>
        </p:sp>
        <p:sp>
          <p:nvSpPr>
            <p:cNvPr id="11" name="Diamond 10" title="1"/>
            <p:cNvSpPr/>
            <p:nvPr/>
          </p:nvSpPr>
          <p:spPr>
            <a:xfrm>
              <a:off x="5551713" y="3747467"/>
              <a:ext cx="489857" cy="489857"/>
            </a:xfrm>
            <a:prstGeom prst="diamond">
              <a:avLst/>
            </a:prstGeom>
            <a:solidFill>
              <a:srgbClr val="7030A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dirty="0" smtClean="0"/>
                <a:t>12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769177" y="5351657"/>
              <a:ext cx="15049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00B0F0"/>
                  </a:solidFill>
                </a:rPr>
                <a:t>Conversion</a:t>
              </a:r>
              <a:endParaRPr lang="en-US" sz="2000" b="1" dirty="0">
                <a:solidFill>
                  <a:srgbClr val="00B0F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929988" y="3923090"/>
              <a:ext cx="12736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7030A0"/>
                  </a:solidFill>
                </a:rPr>
                <a:t>Waste</a:t>
              </a:r>
              <a:endParaRPr lang="en-US" sz="2000" b="1" dirty="0">
                <a:solidFill>
                  <a:srgbClr val="7030A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198176" y="6127325"/>
              <a:ext cx="12736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00B050"/>
                  </a:solidFill>
                </a:rPr>
                <a:t>Product</a:t>
              </a:r>
              <a:endParaRPr lang="en-US" sz="20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511626" y="6266278"/>
            <a:ext cx="80690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R.Turton, </a:t>
            </a:r>
            <a:r>
              <a:rPr lang="en-US" b="1" dirty="0" smtClean="0"/>
              <a:t>.</a:t>
            </a:r>
            <a:r>
              <a:rPr lang="en-US" b="1" dirty="0" err="1"/>
              <a:t>C.Bailie</a:t>
            </a:r>
            <a:r>
              <a:rPr lang="en-US" b="1" dirty="0"/>
              <a:t>, W.B.Whiting, and </a:t>
            </a:r>
            <a:r>
              <a:rPr lang="en-US" b="1" dirty="0" smtClean="0"/>
              <a:t>J.A.Shaeiwitz</a:t>
            </a:r>
            <a:r>
              <a:rPr lang="en-US" dirty="0" smtClean="0"/>
              <a:t>; </a:t>
            </a:r>
            <a:r>
              <a:rPr lang="en-US" dirty="0"/>
              <a:t>Analysis, Synthesis and Design of Chemical Processes, 3/E ; Prentice Hall</a:t>
            </a:r>
          </a:p>
        </p:txBody>
      </p:sp>
    </p:spTree>
    <p:extLst>
      <p:ext uri="{BB962C8B-B14F-4D97-AF65-F5344CB8AC3E}">
        <p14:creationId xmlns:p14="http://schemas.microsoft.com/office/powerpoint/2010/main" val="209155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PFD Molar Flowrates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8290291"/>
              </p:ext>
            </p:extLst>
          </p:nvPr>
        </p:nvGraphicFramePr>
        <p:xfrm>
          <a:off x="243344" y="1482939"/>
          <a:ext cx="8657312" cy="4692210"/>
        </p:xfrm>
        <a:graphic>
          <a:graphicData uri="http://schemas.openxmlformats.org/drawingml/2006/table">
            <a:tbl>
              <a:tblPr/>
              <a:tblGrid>
                <a:gridCol w="1748468"/>
                <a:gridCol w="589708"/>
                <a:gridCol w="589708"/>
                <a:gridCol w="589708"/>
                <a:gridCol w="589708"/>
                <a:gridCol w="589708"/>
                <a:gridCol w="833052"/>
                <a:gridCol w="589708"/>
                <a:gridCol w="679064"/>
                <a:gridCol w="589708"/>
                <a:gridCol w="589708"/>
                <a:gridCol w="679064"/>
              </a:tblGrid>
              <a:tr h="3066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Stream No.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64218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6421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Temperature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(°C)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608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329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189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329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21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Pressure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kPa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6421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(kmol/h)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42.3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2790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2832.3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2825.2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2825.3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500.1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526.2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2797.9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26.2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21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(kg/h)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3304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80490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83794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83794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83794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139191.6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30.6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141866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81225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2597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139269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442665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Flowrates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US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kmol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/h) 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21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Maleic Anhydride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26.3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26.3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24.8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24.8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6421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Dibutyl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Phthalate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500.5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500.4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500.4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21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Nitrogen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2205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2205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2205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2205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2205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6421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Water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91.5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91.5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90.5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21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Oxygen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370.2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370.2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370.2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6421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Benzene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42.3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42.3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21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Quinone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6421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Carbon Dioxide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129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129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129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21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Maleic Acid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959424" y="1404251"/>
            <a:ext cx="1240972" cy="4849586"/>
          </a:xfrm>
          <a:prstGeom prst="rect">
            <a:avLst/>
          </a:prstGeom>
          <a:solidFill>
            <a:srgbClr val="FF0000">
              <a:alpha val="38039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761014" y="1404251"/>
            <a:ext cx="598716" cy="4849586"/>
          </a:xfrm>
          <a:prstGeom prst="rect">
            <a:avLst/>
          </a:prstGeom>
          <a:solidFill>
            <a:srgbClr val="00B0F0">
              <a:alpha val="38039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04959" y="1404251"/>
            <a:ext cx="636814" cy="4849586"/>
          </a:xfrm>
          <a:prstGeom prst="rect">
            <a:avLst/>
          </a:prstGeom>
          <a:solidFill>
            <a:srgbClr val="7030A0">
              <a:alpha val="38039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647217" y="1404251"/>
            <a:ext cx="593271" cy="4849586"/>
          </a:xfrm>
          <a:prstGeom prst="rect">
            <a:avLst/>
          </a:prstGeom>
          <a:solidFill>
            <a:srgbClr val="00B050">
              <a:alpha val="38039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11626" y="6266278"/>
            <a:ext cx="80690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R.Turton, </a:t>
            </a:r>
            <a:r>
              <a:rPr lang="en-US" b="1" dirty="0" smtClean="0"/>
              <a:t>.</a:t>
            </a:r>
            <a:r>
              <a:rPr lang="en-US" b="1" dirty="0" err="1"/>
              <a:t>C.Bailie</a:t>
            </a:r>
            <a:r>
              <a:rPr lang="en-US" b="1" dirty="0"/>
              <a:t>, W.B.Whiting, and </a:t>
            </a:r>
            <a:r>
              <a:rPr lang="en-US" b="1" dirty="0" smtClean="0"/>
              <a:t>J.A.Shaeiwitz</a:t>
            </a:r>
            <a:r>
              <a:rPr lang="en-US" dirty="0" smtClean="0"/>
              <a:t>; </a:t>
            </a:r>
            <a:r>
              <a:rPr lang="en-US" dirty="0"/>
              <a:t>Analysis, Synthesis and Design of Chemical Processes, 3/E ; Prentice Hall</a:t>
            </a:r>
          </a:p>
        </p:txBody>
      </p:sp>
    </p:spTree>
    <p:extLst>
      <p:ext uri="{BB962C8B-B14F-4D97-AF65-F5344CB8AC3E}">
        <p14:creationId xmlns:p14="http://schemas.microsoft.com/office/powerpoint/2010/main" val="60337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Benzene to MA PFD Flowrates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2259387"/>
              </p:ext>
            </p:extLst>
          </p:nvPr>
        </p:nvGraphicFramePr>
        <p:xfrm>
          <a:off x="383575" y="1538307"/>
          <a:ext cx="8376849" cy="3575646"/>
        </p:xfrm>
        <a:graphic>
          <a:graphicData uri="http://schemas.openxmlformats.org/drawingml/2006/table">
            <a:tbl>
              <a:tblPr/>
              <a:tblGrid>
                <a:gridCol w="1174365"/>
                <a:gridCol w="444843"/>
                <a:gridCol w="444843"/>
                <a:gridCol w="444843"/>
                <a:gridCol w="444843"/>
                <a:gridCol w="444843"/>
                <a:gridCol w="444843"/>
                <a:gridCol w="444843"/>
                <a:gridCol w="444843"/>
                <a:gridCol w="529839"/>
                <a:gridCol w="444843"/>
                <a:gridCol w="444843"/>
                <a:gridCol w="444843"/>
                <a:gridCol w="444843"/>
                <a:gridCol w="444843"/>
                <a:gridCol w="444843"/>
                <a:gridCol w="444843"/>
              </a:tblGrid>
              <a:tr h="13901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Stream No.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13901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90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Temp (°C)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608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329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189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329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419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561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0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Pres (kPa)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90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(kmol/h)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42.3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42.3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42.3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2790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2790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2832.3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2825.2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2825.3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500.1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526.2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2797.9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26.2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0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(kg/h)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3304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3304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3304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80490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80490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83794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83794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83794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139191.6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30.6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141866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81225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2597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139269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391925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391925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18039">
                <a:tc gridSpan="17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Flowrates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kmol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/h) </a:t>
                      </a:r>
                    </a:p>
                  </a:txBody>
                  <a:tcPr marL="6951" marR="6951" marT="69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0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Maleic Anhydride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26.3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26.3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24.8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24.8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90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Dibutyl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Phthalate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500.5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500.4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500.4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0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Nitrogen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2205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2205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2205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2205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2205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2205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90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Water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91.5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91.5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90.5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0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Oxygen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585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370.2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370.2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370.2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90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Benzene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42.3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42.3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42.3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42.3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0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Quinone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90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Carbon Dioxide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129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129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129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0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Maleic Acid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90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Sodium Nitrite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2065.6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2065.6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0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Sodium Nitrate </a:t>
                      </a:r>
                    </a:p>
                  </a:txBody>
                  <a:tcPr marL="6951" marR="6951" marT="69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2934.4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2934.4</a:t>
                      </a:r>
                    </a:p>
                  </a:txBody>
                  <a:tcPr marL="6951" marR="6951" marT="695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428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Metrics from PFD for Benzene Process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40972"/>
                <a:ext cx="8229600" cy="4885192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b="0" i="0" dirty="0" smtClean="0"/>
                      <m:t>E</m:t>
                    </m:r>
                    <m:r>
                      <m:rPr>
                        <m:nor/>
                      </m:rPr>
                      <a:rPr lang="en-US" b="0" i="0" dirty="0" smtClean="0"/>
                      <m:t>−</m:t>
                    </m:r>
                    <m:r>
                      <m:rPr>
                        <m:nor/>
                      </m:rPr>
                      <a:rPr lang="en-US" b="0" i="0" dirty="0" smtClean="0"/>
                      <m:t>Factor</m:t>
                    </m:r>
                    <m:r>
                      <m:rPr>
                        <m:nor/>
                      </m:rPr>
                      <a:rPr lang="en-US" b="0" i="0" dirty="0" smtClean="0"/>
                      <m:t> = </m:t>
                    </m:r>
                    <m:f>
                      <m:f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Pr>
                      <m:num/>
                      <m:den/>
                    </m:f>
                    <m:r>
                      <m:rPr>
                        <m:nor/>
                      </m:rPr>
                      <a:rPr lang="en-US" dirty="0"/>
                      <m:t> </m:t>
                    </m:r>
                    <m:r>
                      <m:rPr>
                        <m:nor/>
                      </m:rPr>
                      <a:rPr lang="en-US" b="0" i="0" dirty="0" smtClean="0"/>
                      <m:t>=</m:t>
                    </m:r>
                    <m:f>
                      <m:f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/>
                          </a:rPr>
                          <m:t>81,225</m:t>
                        </m:r>
                      </m:num>
                      <m:den>
                        <m:r>
                          <a:rPr lang="en-US" b="0" i="1" dirty="0" smtClean="0">
                            <a:latin typeface="Cambria Math"/>
                          </a:rPr>
                          <m:t>2,597</m:t>
                        </m:r>
                      </m:den>
                    </m:f>
                    <m:r>
                      <a:rPr lang="en-US" b="0" i="1" dirty="0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dirty="0" smtClean="0"/>
                  <a:t>31.3    (includes N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 inert) </a:t>
                </a:r>
                <a:endParaRPr lang="en-US" dirty="0"/>
              </a:p>
              <a:p>
                <a:pPr marL="0" indent="0">
                  <a:spcBef>
                    <a:spcPts val="1200"/>
                  </a:spcBef>
                  <a:buNone/>
                </a:pPr>
                <a:endParaRPr lang="en-US" sz="800" i="0" dirty="0" smtClean="0">
                  <a:latin typeface="Cambria Math"/>
                </a:endParaRPr>
              </a:p>
              <a:p>
                <a:pPr marL="0" indent="0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800" i="0" dirty="0" smtClean="0">
                          <a:latin typeface="Cambria Math"/>
                        </a:rPr>
                        <m:t>E</m:t>
                      </m:r>
                      <m:r>
                        <m:rPr>
                          <m:nor/>
                        </m:rPr>
                        <a:rPr lang="en-US" sz="2800" i="0" dirty="0" smtClean="0">
                          <a:latin typeface="Cambria Math"/>
                        </a:rPr>
                        <m:t>−</m:t>
                      </m:r>
                      <m:r>
                        <m:rPr>
                          <m:nor/>
                        </m:rPr>
                        <a:rPr lang="en-US" sz="2800" i="0" dirty="0" smtClean="0">
                          <a:latin typeface="Cambria Math"/>
                        </a:rPr>
                        <m:t>Factor</m:t>
                      </m:r>
                      <m:r>
                        <a:rPr lang="en-US" sz="2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i="1" dirty="0" smtClean="0">
                              <a:latin typeface="Cambria Math"/>
                            </a:rPr>
                            <m:t>81,225</m:t>
                          </m:r>
                          <m:r>
                            <a:rPr lang="en-US" sz="2800" b="0" i="1" dirty="0" smtClean="0">
                              <a:latin typeface="Cambria Math"/>
                            </a:rPr>
                            <m:t>−61,740</m:t>
                          </m:r>
                        </m:num>
                        <m:den>
                          <m:r>
                            <a:rPr lang="en-US" sz="2800" i="1" dirty="0" smtClean="0">
                              <a:latin typeface="Cambria Math"/>
                            </a:rPr>
                            <m:t>2,597</m:t>
                          </m:r>
                        </m:den>
                      </m:f>
                      <m:r>
                        <a:rPr lang="en-US" sz="2800" i="1" dirty="0" smtClean="0">
                          <a:latin typeface="Cambria Math"/>
                        </a:rPr>
                        <m:t>=</m:t>
                      </m:r>
                      <m:r>
                        <a:rPr lang="en-US" sz="2800" b="1" i="0" dirty="0" smtClean="0">
                          <a:latin typeface="Cambria Math"/>
                        </a:rPr>
                        <m:t>𝟕</m:t>
                      </m:r>
                      <m:r>
                        <a:rPr lang="en-US" sz="2800" b="1" i="0" dirty="0" smtClean="0">
                          <a:latin typeface="Cambria Math"/>
                        </a:rPr>
                        <m:t>.</m:t>
                      </m:r>
                      <m:r>
                        <a:rPr lang="en-US" sz="2800" b="1" i="0" dirty="0" smtClean="0">
                          <a:latin typeface="Cambria Math"/>
                        </a:rPr>
                        <m:t>𝟓</m:t>
                      </m:r>
                      <m:r>
                        <a:rPr lang="en-US" sz="28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800" b="0" i="0" dirty="0" smtClean="0">
                          <a:latin typeface="Cambria Math"/>
                        </a:rPr>
                        <m:t>without</m:t>
                      </m:r>
                      <m:r>
                        <a:rPr lang="en-US" sz="2800" b="0" i="0" dirty="0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2800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800" b="0" i="0" dirty="0" smtClean="0">
                              <a:latin typeface="Cambria Math"/>
                            </a:rPr>
                            <m:t>N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800" b="0" i="0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800" b="0" i="0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800" b="0" i="0" dirty="0" smtClean="0">
                          <a:latin typeface="Cambria Math"/>
                        </a:rPr>
                        <m:t>inert</m:t>
                      </m:r>
                    </m:oMath>
                  </m:oMathPara>
                </a14:m>
                <a:endParaRPr lang="en-US" sz="2800" dirty="0" smtClean="0"/>
              </a:p>
              <a:p>
                <a:pPr marL="0" indent="0">
                  <a:spcBef>
                    <a:spcPts val="1200"/>
                  </a:spcBef>
                  <a:buNone/>
                </a:pP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Yield:  R-601 Yield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 panose="02040503050406030204" pitchFamily="18" charset="0"/>
                          </a:rPr>
                          <m:t>26.3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 panose="02040503050406030204" pitchFamily="18" charset="0"/>
                          </a:rPr>
                          <m:t>42.3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0.62     Overall Yield=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 panose="02040503050406030204" pitchFamily="18" charset="0"/>
                          </a:rPr>
                          <m:t>24.8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 panose="02040503050406030204" pitchFamily="18" charset="0"/>
                          </a:rPr>
                          <m:t>42.3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 panose="02040503050406030204" pitchFamily="18" charset="0"/>
                      </a:rPr>
                      <m:t>=0.59</m:t>
                    </m:r>
                  </m:oMath>
                </a14:m>
                <a:endParaRPr lang="en-US" sz="2400" b="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𝑆𝐹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3,304+18,720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3,304</m:t>
                          </m:r>
                          <m:r>
                            <a:rPr lang="en-US" sz="2400" i="1">
                              <a:latin typeface="Cambria Math"/>
                            </a:rPr>
                            <m:t>+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6091</m:t>
                          </m:r>
                        </m:den>
                      </m:f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latin typeface="Cambria Math"/>
                        </a:rPr>
                        <m:t>𝟐</m:t>
                      </m:r>
                      <m:r>
                        <a:rPr lang="en-US" sz="2400" b="1" i="1" smtClean="0">
                          <a:latin typeface="Cambria Math"/>
                        </a:rPr>
                        <m:t>.</m:t>
                      </m:r>
                      <m:r>
                        <a:rPr lang="en-US" sz="2400" b="1" i="1" smtClean="0">
                          <a:latin typeface="Cambria Math"/>
                        </a:rPr>
                        <m:t>𝟑𝟒</m:t>
                      </m:r>
                    </m:oMath>
                  </m:oMathPara>
                </a14:m>
                <a:endParaRPr lang="en-US" sz="2400" b="1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𝑅𝑀𝐸</m:t>
                    </m:r>
                    <m:r>
                      <a:rPr lang="en-US" sz="2400" i="1">
                        <a:latin typeface="Cambria Math"/>
                      </a:rPr>
                      <m:t>=0.59∗0.454∗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2.34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∗1=</m:t>
                    </m:r>
                    <m:r>
                      <a:rPr lang="en-US" sz="2400" b="1" i="1">
                        <a:latin typeface="Cambria Math"/>
                      </a:rPr>
                      <m:t>𝟎</m:t>
                    </m:r>
                    <m:r>
                      <a:rPr lang="en-US" sz="2400" b="1" i="1">
                        <a:latin typeface="Cambria Math"/>
                      </a:rPr>
                      <m:t>.</m:t>
                    </m:r>
                    <m:r>
                      <a:rPr lang="en-US" sz="2400" b="1" i="1" smtClean="0">
                        <a:latin typeface="Cambria Math"/>
                      </a:rPr>
                      <m:t>𝟏𝟏𝟒</m:t>
                    </m:r>
                    <m:r>
                      <a:rPr lang="en-US" sz="2400" b="1" i="1" smtClean="0">
                        <a:latin typeface="Cambria Math"/>
                      </a:rPr>
                      <m:t> </m:t>
                    </m:r>
                    <m:r>
                      <a:rPr lang="en-US" sz="2400" b="0" i="1" smtClean="0">
                        <a:latin typeface="Cambria Math"/>
                      </a:rPr>
                      <m:t>    </m:t>
                    </m:r>
                    <m:r>
                      <a:rPr lang="en-US" sz="2400" i="1">
                        <a:latin typeface="Cambria Math"/>
                      </a:rPr>
                      <m:t>𝐴𝑠𝑠𝑢𝑚𝑖𝑛𝑔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𝑀𝑅𝑃</m:t>
                    </m:r>
                    <m:r>
                      <a:rPr lang="en-US" sz="2400" i="1">
                        <a:latin typeface="Cambria Math"/>
                      </a:rPr>
                      <m:t>=1</m:t>
                    </m:r>
                  </m:oMath>
                </a14:m>
                <a:r>
                  <a:rPr lang="en-US" sz="2400" i="1" dirty="0">
                    <a:latin typeface="Cambria Math"/>
                  </a:rPr>
                  <a:t> </a:t>
                </a:r>
                <a:endParaRPr lang="en-US" sz="2400" dirty="0"/>
              </a:p>
              <a:p>
                <a:pPr marL="0" indent="0">
                  <a:spcBef>
                    <a:spcPts val="1200"/>
                  </a:spcBef>
                  <a:buNone/>
                </a:pPr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40972"/>
                <a:ext cx="8229600" cy="4885192"/>
              </a:xfrm>
              <a:blipFill rotWithShape="1">
                <a:blip r:embed="rId2"/>
                <a:stretch>
                  <a:fillRect l="-1111" r="-25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Diamond 3" title="1"/>
          <p:cNvSpPr/>
          <p:nvPr/>
        </p:nvSpPr>
        <p:spPr>
          <a:xfrm>
            <a:off x="2269669" y="1151198"/>
            <a:ext cx="489857" cy="489857"/>
          </a:xfrm>
          <a:prstGeom prst="diamond">
            <a:avLst/>
          </a:prstGeom>
          <a:solidFill>
            <a:srgbClr val="7030A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5" name="Diamond 4" title="1"/>
          <p:cNvSpPr/>
          <p:nvPr/>
        </p:nvSpPr>
        <p:spPr>
          <a:xfrm>
            <a:off x="2269671" y="1751241"/>
            <a:ext cx="489857" cy="489857"/>
          </a:xfrm>
          <a:prstGeom prst="diamond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71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91130" y="867206"/>
            <a:ext cx="8232989" cy="5907140"/>
            <a:chOff x="491130" y="867206"/>
            <a:chExt cx="8232989" cy="590714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70" t="17453" r="36352" b="8726"/>
            <a:stretch/>
          </p:blipFill>
          <p:spPr bwMode="auto">
            <a:xfrm>
              <a:off x="491130" y="867206"/>
              <a:ext cx="8232989" cy="5883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Diamond 5" title="1"/>
            <p:cNvSpPr/>
            <p:nvPr/>
          </p:nvSpPr>
          <p:spPr>
            <a:xfrm>
              <a:off x="1507670" y="1656593"/>
              <a:ext cx="489857" cy="489857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7" name="Diamond 6" title="1"/>
            <p:cNvSpPr/>
            <p:nvPr/>
          </p:nvSpPr>
          <p:spPr>
            <a:xfrm>
              <a:off x="931222" y="3032151"/>
              <a:ext cx="489857" cy="489857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2</a:t>
              </a:r>
              <a:endParaRPr lang="en-US" dirty="0"/>
            </a:p>
          </p:txBody>
        </p:sp>
        <p:sp>
          <p:nvSpPr>
            <p:cNvPr id="8" name="Diamond 7" title="1"/>
            <p:cNvSpPr/>
            <p:nvPr/>
          </p:nvSpPr>
          <p:spPr>
            <a:xfrm>
              <a:off x="5602183" y="1142986"/>
              <a:ext cx="489857" cy="489857"/>
            </a:xfrm>
            <a:prstGeom prst="diamond">
              <a:avLst/>
            </a:prstGeom>
            <a:solidFill>
              <a:srgbClr val="7030A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8</a:t>
              </a:r>
              <a:endParaRPr lang="en-US" dirty="0"/>
            </a:p>
          </p:txBody>
        </p:sp>
        <p:sp>
          <p:nvSpPr>
            <p:cNvPr id="9" name="Diamond 8" title="1"/>
            <p:cNvSpPr/>
            <p:nvPr/>
          </p:nvSpPr>
          <p:spPr>
            <a:xfrm>
              <a:off x="1895103" y="981182"/>
              <a:ext cx="489857" cy="489857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7</a:t>
              </a:r>
              <a:endParaRPr lang="en-US" dirty="0"/>
            </a:p>
          </p:txBody>
        </p:sp>
        <p:sp>
          <p:nvSpPr>
            <p:cNvPr id="10" name="Diamond 9" title="1"/>
            <p:cNvSpPr/>
            <p:nvPr/>
          </p:nvSpPr>
          <p:spPr>
            <a:xfrm>
              <a:off x="6370121" y="3533883"/>
              <a:ext cx="489857" cy="489857"/>
            </a:xfrm>
            <a:prstGeom prst="diamond">
              <a:avLst/>
            </a:prstGeom>
            <a:solidFill>
              <a:srgbClr val="7030A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dirty="0" smtClean="0"/>
                <a:t>11</a:t>
              </a:r>
              <a:endParaRPr lang="en-US" dirty="0"/>
            </a:p>
          </p:txBody>
        </p:sp>
        <p:sp>
          <p:nvSpPr>
            <p:cNvPr id="11" name="Diamond 10" title="1"/>
            <p:cNvSpPr/>
            <p:nvPr/>
          </p:nvSpPr>
          <p:spPr>
            <a:xfrm>
              <a:off x="2756063" y="3551681"/>
              <a:ext cx="489857" cy="489857"/>
            </a:xfrm>
            <a:prstGeom prst="diamond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5</a:t>
              </a:r>
              <a:endParaRPr lang="en-US" dirty="0"/>
            </a:p>
          </p:txBody>
        </p:sp>
        <p:sp>
          <p:nvSpPr>
            <p:cNvPr id="13" name="Diamond 12" title="1"/>
            <p:cNvSpPr/>
            <p:nvPr/>
          </p:nvSpPr>
          <p:spPr>
            <a:xfrm>
              <a:off x="5339934" y="4960886"/>
              <a:ext cx="489857" cy="489857"/>
            </a:xfrm>
            <a:prstGeom prst="diamond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dirty="0" smtClean="0"/>
                <a:t>12</a:t>
              </a:r>
              <a:endParaRPr lang="en-US" dirty="0"/>
            </a:p>
          </p:txBody>
        </p:sp>
        <p:sp>
          <p:nvSpPr>
            <p:cNvPr id="14" name="Diamond 13" title="1"/>
            <p:cNvSpPr/>
            <p:nvPr/>
          </p:nvSpPr>
          <p:spPr>
            <a:xfrm>
              <a:off x="5982191" y="6063311"/>
              <a:ext cx="489857" cy="489857"/>
            </a:xfrm>
            <a:prstGeom prst="diamond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dirty="0" smtClean="0"/>
                <a:t>13</a:t>
              </a:r>
              <a:endParaRPr lang="en-US" dirty="0"/>
            </a:p>
          </p:txBody>
        </p:sp>
        <p:sp>
          <p:nvSpPr>
            <p:cNvPr id="15" name="Diamond 14" title="1"/>
            <p:cNvSpPr/>
            <p:nvPr/>
          </p:nvSpPr>
          <p:spPr>
            <a:xfrm>
              <a:off x="7114306" y="6284489"/>
              <a:ext cx="489857" cy="489857"/>
            </a:xfrm>
            <a:prstGeom prst="diamond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dirty="0" smtClean="0"/>
                <a:t>15</a:t>
              </a:r>
              <a:endParaRPr lang="en-US" dirty="0"/>
            </a:p>
          </p:txBody>
        </p:sp>
        <p:sp>
          <p:nvSpPr>
            <p:cNvPr id="16" name="Diamond 15" title="1"/>
            <p:cNvSpPr/>
            <p:nvPr/>
          </p:nvSpPr>
          <p:spPr>
            <a:xfrm>
              <a:off x="7604163" y="4811454"/>
              <a:ext cx="489857" cy="489857"/>
            </a:xfrm>
            <a:prstGeom prst="diamond">
              <a:avLst/>
            </a:prstGeom>
            <a:solidFill>
              <a:srgbClr val="7030A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dirty="0" smtClean="0"/>
                <a:t>14</a:t>
              </a:r>
              <a:endParaRPr lang="en-US" dirty="0"/>
            </a:p>
          </p:txBody>
        </p:sp>
        <p:sp>
          <p:nvSpPr>
            <p:cNvPr id="17" name="Diamond 16" title="1"/>
            <p:cNvSpPr/>
            <p:nvPr/>
          </p:nvSpPr>
          <p:spPr>
            <a:xfrm>
              <a:off x="3941617" y="4195886"/>
              <a:ext cx="489857" cy="489857"/>
            </a:xfrm>
            <a:prstGeom prst="diamond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9</a:t>
              </a:r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5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n-butane to MA PFD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130" y="4438802"/>
            <a:ext cx="3578717" cy="2242951"/>
          </a:xfrm>
        </p:spPr>
        <p:txBody>
          <a:bodyPr>
            <a:normAutofit fontScale="70000" lnSpcReduction="20000"/>
          </a:bodyPr>
          <a:lstStyle/>
          <a:p>
            <a:pPr marL="344488" indent="-344488">
              <a:buNone/>
            </a:pPr>
            <a:r>
              <a:rPr lang="en-US" dirty="0" smtClean="0"/>
              <a:t>R-101 Reactor to Produce MA</a:t>
            </a:r>
          </a:p>
          <a:p>
            <a:pPr marL="344488" indent="-344488">
              <a:buNone/>
            </a:pPr>
            <a:r>
              <a:rPr lang="en-US" dirty="0" smtClean="0"/>
              <a:t>T-101 Separate Light Gases</a:t>
            </a:r>
          </a:p>
          <a:p>
            <a:pPr marL="344488" indent="-344488">
              <a:buNone/>
            </a:pPr>
            <a:r>
              <a:rPr lang="en-US" dirty="0" smtClean="0"/>
              <a:t>V-101 Purification, MA converted to Maleic acid</a:t>
            </a:r>
          </a:p>
          <a:p>
            <a:pPr marL="344488" indent="-344488">
              <a:buNone/>
            </a:pPr>
            <a:r>
              <a:rPr lang="en-US" dirty="0" smtClean="0"/>
              <a:t>R-102 Conversion of Maleic Acid to MA Product</a:t>
            </a:r>
          </a:p>
          <a:p>
            <a:pPr marL="344488" indent="-344488">
              <a:buNone/>
            </a:pPr>
            <a:r>
              <a:rPr lang="en-US" dirty="0" smtClean="0"/>
              <a:t>T-102 Product Purification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59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n-butane to MA PFD </a:t>
            </a:r>
            <a:r>
              <a:rPr lang="en-US" dirty="0" err="1" smtClean="0"/>
              <a:t>Flowsheet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036286"/>
              </p:ext>
            </p:extLst>
          </p:nvPr>
        </p:nvGraphicFramePr>
        <p:xfrm>
          <a:off x="457201" y="1680618"/>
          <a:ext cx="8548768" cy="4662544"/>
        </p:xfrm>
        <a:graphic>
          <a:graphicData uri="http://schemas.openxmlformats.org/drawingml/2006/table">
            <a:tbl>
              <a:tblPr/>
              <a:tblGrid>
                <a:gridCol w="1811345"/>
                <a:gridCol w="94644"/>
                <a:gridCol w="517849"/>
                <a:gridCol w="612493"/>
                <a:gridCol w="612493"/>
                <a:gridCol w="612493"/>
                <a:gridCol w="612493"/>
                <a:gridCol w="612493"/>
                <a:gridCol w="612493"/>
                <a:gridCol w="612493"/>
                <a:gridCol w="612493"/>
                <a:gridCol w="612493"/>
                <a:gridCol w="612493"/>
              </a:tblGrid>
              <a:tr h="244903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Stream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44903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Temp. (°C)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59.9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97.1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4903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Press. (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kPa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275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275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903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Vapor Fraction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4903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Flowrate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(kg/h)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41174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43174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11216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37621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16769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13640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3128.8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3128.8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602.5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2526.3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1">
                <a:tc gridSpan="13"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Component Flowrates (kg/h)</a:t>
                      </a:r>
                    </a:p>
                  </a:txBody>
                  <a:tcPr marL="7564" marR="7564" marT="75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490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Nitrogen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31210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31210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31210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79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Carbon Monoxide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21.7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21.7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490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Oxygen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9511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6287.4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6287.4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90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Carbon Dioxide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102.3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102.3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490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Butane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355.9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355.9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355.9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90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Water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453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2491.2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11216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2491.2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13206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12.6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496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491.5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490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Formic Acid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17.8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17.8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17.6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90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Acrylic Acid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27.9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27.9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26.6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490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Maleic Anhydride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2659.6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2659.6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2631.2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110.2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2521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90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Maleic Acid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33.6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3114.6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327563" y="1618007"/>
            <a:ext cx="1134089" cy="4794668"/>
          </a:xfrm>
          <a:prstGeom prst="rect">
            <a:avLst/>
          </a:prstGeom>
          <a:solidFill>
            <a:srgbClr val="FF0000">
              <a:alpha val="38039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931724" y="1618007"/>
            <a:ext cx="611580" cy="4794668"/>
          </a:xfrm>
          <a:prstGeom prst="rect">
            <a:avLst/>
          </a:prstGeom>
          <a:solidFill>
            <a:srgbClr val="7030A0">
              <a:alpha val="38039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543304" y="1618007"/>
            <a:ext cx="1262744" cy="4794668"/>
          </a:xfrm>
          <a:prstGeom prst="rect">
            <a:avLst/>
          </a:prstGeom>
          <a:solidFill>
            <a:srgbClr val="00B0F0">
              <a:alpha val="38039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806047" y="1618007"/>
            <a:ext cx="567045" cy="4794668"/>
          </a:xfrm>
          <a:prstGeom prst="rect">
            <a:avLst/>
          </a:prstGeom>
          <a:solidFill>
            <a:srgbClr val="7030A0">
              <a:alpha val="38039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373093" y="1618007"/>
            <a:ext cx="626420" cy="4794668"/>
          </a:xfrm>
          <a:prstGeom prst="rect">
            <a:avLst/>
          </a:prstGeom>
          <a:solidFill>
            <a:schemeClr val="accent2">
              <a:alpha val="38039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678878" y="1618007"/>
            <a:ext cx="641267" cy="4794668"/>
          </a:xfrm>
          <a:prstGeom prst="rect">
            <a:avLst/>
          </a:prstGeom>
          <a:solidFill>
            <a:srgbClr val="7030A0">
              <a:alpha val="38039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461652" y="1618007"/>
            <a:ext cx="659086" cy="4794668"/>
          </a:xfrm>
          <a:prstGeom prst="rect">
            <a:avLst/>
          </a:prstGeom>
          <a:solidFill>
            <a:srgbClr val="00B0F0">
              <a:alpha val="38039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132613" y="1618007"/>
            <a:ext cx="546265" cy="4794668"/>
          </a:xfrm>
          <a:prstGeom prst="rect">
            <a:avLst/>
          </a:prstGeom>
          <a:solidFill>
            <a:srgbClr val="FF0000">
              <a:alpha val="38039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320145" y="1618007"/>
            <a:ext cx="611579" cy="4794668"/>
          </a:xfrm>
          <a:prstGeom prst="rect">
            <a:avLst/>
          </a:prstGeom>
          <a:solidFill>
            <a:srgbClr val="00B0F0">
              <a:alpha val="38039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096983" y="1151907"/>
            <a:ext cx="15912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Reactants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10400" y="1160808"/>
            <a:ext cx="15912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</a:rPr>
              <a:t>Waste</a:t>
            </a:r>
            <a:endParaRPr lang="en-US" sz="2400" b="1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25934" y="1160807"/>
            <a:ext cx="1470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Products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71497" y="1160808"/>
            <a:ext cx="2096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</a:rPr>
              <a:t>Intermediates</a:t>
            </a:r>
            <a:endParaRPr lang="en-US" sz="2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805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" grpId="0"/>
      <p:bldP spid="16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4791702"/>
              </p:ext>
            </p:extLst>
          </p:nvPr>
        </p:nvGraphicFramePr>
        <p:xfrm>
          <a:off x="457201" y="1680618"/>
          <a:ext cx="8229598" cy="2908263"/>
        </p:xfrm>
        <a:graphic>
          <a:graphicData uri="http://schemas.openxmlformats.org/drawingml/2006/table">
            <a:tbl>
              <a:tblPr/>
              <a:tblGrid>
                <a:gridCol w="968188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</a:tblGrid>
              <a:tr h="1512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Stream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1512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Temp. (°C)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147.9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59.9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97.1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512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Press. (kPa)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275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275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275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275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2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Vapor Fraction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512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Flowrate (kg/h)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41174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41174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41174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43174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43174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11216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37621.4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16768.5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16768.5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13639.7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3128.8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3128.8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602.5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2526.3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83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Component Flowrates (kg/h)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512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Nitrogen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31210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31210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31210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31210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31210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31210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2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Carbon Monoxide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21.7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21.7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21.7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512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Oxygen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9511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9511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9511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6287.4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6287.4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6287.4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2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Carbon Dioxide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102.3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102.3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102.3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512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Butane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2000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355.9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355.9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355.9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355.9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355.9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2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Water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453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453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453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2491.2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2491.2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11216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2491.2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2491.2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13206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12.6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496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491.5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512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Formic Acid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17.8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17.8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17.8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17.8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17.6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2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Acrylic Acid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27.9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27.9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27.9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27.9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26.6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512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Maleic Anhydride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2659.6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2659.6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2659.6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2659.6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2631.2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110.2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2521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2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Maleic Acid</a:t>
                      </a:r>
                    </a:p>
                  </a:txBody>
                  <a:tcPr marL="7564" marR="7564" marT="75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33.6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3114.6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</a:p>
                  </a:txBody>
                  <a:tcPr marL="7564" marR="7564" marT="756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65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6932"/>
          </a:xfrm>
        </p:spPr>
        <p:txBody>
          <a:bodyPr>
            <a:normAutofit/>
          </a:bodyPr>
          <a:lstStyle/>
          <a:p>
            <a:r>
              <a:rPr lang="en-US" dirty="0" smtClean="0"/>
              <a:t>GC Metrics - Ibuprofen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7480" y="1131570"/>
            <a:ext cx="6311253" cy="5532120"/>
          </a:xfrm>
        </p:spPr>
        <p:txBody>
          <a:bodyPr>
            <a:normAutofit fontScale="85000" lnSpcReduction="20000"/>
          </a:bodyPr>
          <a:lstStyle/>
          <a:p>
            <a:r>
              <a:rPr lang="en-US" sz="2800" b="1" dirty="0" smtClean="0"/>
              <a:t>Ibuprofen</a:t>
            </a:r>
            <a:r>
              <a:rPr lang="en-US" sz="2800" dirty="0" smtClean="0"/>
              <a:t> is an over the </a:t>
            </a:r>
            <a:r>
              <a:rPr lang="en-US" sz="2800" dirty="0"/>
              <a:t>counter pharmaceutical </a:t>
            </a:r>
            <a:r>
              <a:rPr lang="en-US" sz="2800" dirty="0" err="1" smtClean="0"/>
              <a:t>nonsteroidal</a:t>
            </a:r>
            <a:r>
              <a:rPr lang="en-US" sz="2800" dirty="0" smtClean="0"/>
              <a:t> </a:t>
            </a:r>
            <a:r>
              <a:rPr lang="en-US" sz="2800" dirty="0"/>
              <a:t>anti-inflammatory drug (NSAID</a:t>
            </a:r>
            <a:r>
              <a:rPr lang="en-US" sz="2800" dirty="0" smtClean="0"/>
              <a:t>)  with 35 million pounds/year produced.</a:t>
            </a:r>
          </a:p>
          <a:p>
            <a:r>
              <a:rPr lang="en-US" sz="2800" dirty="0" smtClean="0"/>
              <a:t>In the 1960’s, the Boots Company patented a synthesis of Ibuprofen (scheme 1)</a:t>
            </a:r>
          </a:p>
          <a:p>
            <a:r>
              <a:rPr lang="en-US" sz="2800" dirty="0" smtClean="0"/>
              <a:t>A 6 step process with large quantities of waste and unwanted byproducts</a:t>
            </a:r>
          </a:p>
          <a:p>
            <a:r>
              <a:rPr lang="en-US" sz="2800" dirty="0" smtClean="0"/>
              <a:t>In 1991, BHC Company patented a 3 step process with increased atom economy and decreased unwanted products.</a:t>
            </a:r>
          </a:p>
          <a:p>
            <a:r>
              <a:rPr lang="en-US" sz="2800" dirty="0" smtClean="0">
                <a:hlinkClick r:id="rId2"/>
              </a:rPr>
              <a:t>Awarded the 1997 Presidential Green Chemistry Challenge Award for Greener Synthetic Pathways</a:t>
            </a:r>
            <a:endParaRPr lang="en-US" sz="2800" dirty="0" smtClean="0"/>
          </a:p>
          <a:p>
            <a:r>
              <a:rPr lang="en-US" sz="2800" dirty="0" smtClean="0"/>
              <a:t>Implemented by now </a:t>
            </a:r>
            <a:r>
              <a:rPr lang="en-US" sz="2800" dirty="0" smtClean="0">
                <a:hlinkClick r:id="rId3"/>
              </a:rPr>
              <a:t>BASF in Bishop TX </a:t>
            </a:r>
            <a:r>
              <a:rPr lang="en-US" sz="2800" dirty="0"/>
              <a:t>producing 35 million pounds/year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77" y="1343153"/>
            <a:ext cx="2310122" cy="1098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cdn-x.stockngo.com/media/catalog/product/cache/1/image/9df78eab33525d08d6e5fb8d27136e95/a/d/advil-ibuprofen-tablets-200mg-24ct-1_1.jp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" t="21291" r="11209" b="20486"/>
          <a:stretch/>
        </p:blipFill>
        <p:spPr bwMode="auto">
          <a:xfrm>
            <a:off x="0" y="2831713"/>
            <a:ext cx="2470773" cy="1628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green chemistry 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06" y="4760349"/>
            <a:ext cx="2234493" cy="1108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92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Metrics from PFD for n-butane Process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199" y="1240971"/>
                <a:ext cx="8568047" cy="5480503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b="0" i="0" dirty="0" smtClean="0"/>
                      <m:t>E</m:t>
                    </m:r>
                    <m:r>
                      <m:rPr>
                        <m:nor/>
                      </m:rPr>
                      <a:rPr lang="en-US" b="0" i="0" dirty="0" smtClean="0"/>
                      <m:t>−</m:t>
                    </m:r>
                    <m:r>
                      <m:rPr>
                        <m:nor/>
                      </m:rPr>
                      <a:rPr lang="en-US" b="0" i="0" dirty="0" smtClean="0"/>
                      <m:t>Factor</m:t>
                    </m:r>
                    <m:r>
                      <m:rPr>
                        <m:nor/>
                      </m:rPr>
                      <a:rPr lang="en-US" b="0" i="0" dirty="0" smtClean="0"/>
                      <m:t> = </m:t>
                    </m:r>
                    <m:f>
                      <m:f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Pr>
                      <m:num/>
                      <m:den>
                        <m:r>
                          <a:rPr lang="en-US" b="0" i="1" dirty="0" smtClean="0">
                            <a:latin typeface="Cambria Math"/>
                          </a:rPr>
                          <m:t>                   </m:t>
                        </m:r>
                      </m:den>
                    </m:f>
                    <m:r>
                      <m:rPr>
                        <m:nor/>
                      </m:rPr>
                      <a:rPr lang="en-US" b="0" i="0" dirty="0" smtClean="0"/>
                      <m:t>=</m:t>
                    </m:r>
                    <m:f>
                      <m:f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/>
                          </a:rPr>
                          <m:t>51,864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𝑘𝑔</m:t>
                        </m:r>
                        <m:r>
                          <a:rPr lang="en-US" b="0" i="1" dirty="0" smtClean="0">
                            <a:latin typeface="Cambria Math"/>
                          </a:rPr>
                          <m:t>/</m:t>
                        </m:r>
                        <m:r>
                          <a:rPr lang="en-US" b="0" i="1" dirty="0" smtClean="0">
                            <a:latin typeface="Cambria Math"/>
                          </a:rPr>
                          <m:t>h</m:t>
                        </m:r>
                      </m:num>
                      <m:den>
                        <m:r>
                          <a:rPr lang="en-US" b="0" i="1" dirty="0" smtClean="0">
                            <a:latin typeface="Cambria Math"/>
                          </a:rPr>
                          <m:t>2,526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𝑘𝑔</m:t>
                        </m:r>
                        <m:r>
                          <a:rPr lang="en-US" b="0" i="1" dirty="0" smtClean="0">
                            <a:latin typeface="Cambria Math"/>
                          </a:rPr>
                          <m:t>/</m:t>
                        </m:r>
                        <m:r>
                          <a:rPr lang="en-US" b="0" i="1" dirty="0" smtClean="0">
                            <a:latin typeface="Cambria Math"/>
                          </a:rPr>
                          <m:t>h</m:t>
                        </m:r>
                      </m:den>
                    </m:f>
                    <m:r>
                      <a:rPr lang="en-US" b="0" i="1" dirty="0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dirty="0" smtClean="0"/>
                  <a:t>20.5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dirty="0">
                        <a:latin typeface="Cambria Math"/>
                      </a:rPr>
                      <m:t>with</m:t>
                    </m:r>
                    <m:r>
                      <a:rPr lang="en-US" sz="2000" dirty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2000" i="1" dirty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 dirty="0">
                            <a:latin typeface="Cambria Math"/>
                          </a:rPr>
                          <m:t>N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000" dirty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000" dirty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dirty="0">
                        <a:latin typeface="Cambria Math"/>
                      </a:rPr>
                      <m:t>inert</m:t>
                    </m:r>
                  </m:oMath>
                </a14:m>
                <a:endParaRPr lang="en-US" sz="2000" dirty="0" smtClean="0"/>
              </a:p>
              <a:p>
                <a:pPr marL="0" indent="0">
                  <a:spcBef>
                    <a:spcPts val="1800"/>
                  </a:spcBef>
                  <a:buNone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800" dirty="0"/>
                      <m:t>E</m:t>
                    </m:r>
                    <m:r>
                      <m:rPr>
                        <m:nor/>
                      </m:rPr>
                      <a:rPr lang="en-US" sz="2800" dirty="0"/>
                      <m:t>−</m:t>
                    </m:r>
                    <m:r>
                      <m:rPr>
                        <m:nor/>
                      </m:rPr>
                      <a:rPr lang="en-US" sz="2800" dirty="0"/>
                      <m:t>Factor</m:t>
                    </m:r>
                    <m:r>
                      <m:rPr>
                        <m:nor/>
                      </m:rPr>
                      <a:rPr lang="en-US" sz="2800" dirty="0"/>
                      <m:t> = </m:t>
                    </m:r>
                    <m:f>
                      <m:fPr>
                        <m:ctrlPr>
                          <a:rPr lang="en-US" sz="2800" i="1" dirty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 dirty="0">
                            <a:latin typeface="Cambria Math"/>
                          </a:rPr>
                          <m:t>51,86</m:t>
                        </m:r>
                        <m:r>
                          <a:rPr lang="en-US" sz="2800" b="0" i="1" dirty="0" smtClean="0">
                            <a:latin typeface="Cambria Math"/>
                          </a:rPr>
                          <m:t>4−31,210</m:t>
                        </m:r>
                      </m:num>
                      <m:den>
                        <m:r>
                          <a:rPr lang="en-US" sz="2800" i="1" dirty="0">
                            <a:latin typeface="Cambria Math"/>
                          </a:rPr>
                          <m:t>2,526</m:t>
                        </m:r>
                      </m:den>
                    </m:f>
                    <m:r>
                      <a:rPr lang="en-US" sz="2800" i="1" dirty="0">
                        <a:latin typeface="Cambria Math"/>
                      </a:rPr>
                      <m:t>=</m:t>
                    </m:r>
                    <m:r>
                      <a:rPr lang="en-US" sz="2800" b="0" i="0" dirty="0" smtClean="0">
                        <a:latin typeface="Cambria Math"/>
                      </a:rPr>
                      <m:t>8.18</m:t>
                    </m:r>
                  </m:oMath>
                </a14:m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r>
                      <a:rPr lang="en-US" sz="2000" b="0" i="0" dirty="0" smtClean="0">
                        <a:latin typeface="Cambria Math"/>
                      </a:rPr>
                      <m:t>       </m:t>
                    </m:r>
                    <m:r>
                      <m:rPr>
                        <m:sty m:val="p"/>
                      </m:rPr>
                      <a:rPr lang="en-US" sz="2000" dirty="0">
                        <a:latin typeface="Cambria Math"/>
                      </a:rPr>
                      <m:t>without</m:t>
                    </m:r>
                    <m:r>
                      <a:rPr lang="en-US" sz="2000" dirty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2000" i="1" dirty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 dirty="0">
                            <a:latin typeface="Cambria Math"/>
                          </a:rPr>
                          <m:t>N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000" dirty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000" dirty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dirty="0">
                        <a:latin typeface="Cambria Math"/>
                      </a:rPr>
                      <m:t>inert</m:t>
                    </m:r>
                  </m:oMath>
                </a14:m>
                <a:endParaRPr lang="en-US" sz="2000" dirty="0" smtClean="0"/>
              </a:p>
              <a:p>
                <a:pPr marL="0" indent="0">
                  <a:spcBef>
                    <a:spcPts val="1200"/>
                  </a:spcBef>
                  <a:buNone/>
                </a:pP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Yield:  </a:t>
                </a:r>
                <a:r>
                  <a:rPr lang="en-US" sz="2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R-101 Yield </a:t>
                </a: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 panose="02040503050406030204" pitchFamily="18" charset="0"/>
                          </a:rPr>
                          <m:t>27.1</m:t>
                        </m:r>
                        <m:r>
                          <a:rPr lang="en-US" sz="2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𝑘𝑚𝑜𝑙</m:t>
                        </m:r>
                        <m:r>
                          <a:rPr lang="en-US" sz="2400" b="0" i="1" smtClean="0">
                            <a:latin typeface="Cambria Math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sz="2400" b="0" i="1" smtClean="0">
                            <a:latin typeface="Cambria Math"/>
                            <a:ea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 panose="02040503050406030204" pitchFamily="18" charset="0"/>
                          </a:rPr>
                          <m:t>34.5</m:t>
                        </m:r>
                        <m:r>
                          <a:rPr lang="en-US" sz="2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𝑘𝑚𝑜𝑙</m:t>
                        </m:r>
                        <m:r>
                          <a:rPr lang="en-US" sz="2400" b="0" i="1" smtClean="0">
                            <a:latin typeface="Cambria Math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sz="2400" b="0" i="1" smtClean="0">
                            <a:latin typeface="Cambria Math"/>
                            <a:ea typeface="Cambria Math" panose="02040503050406030204" pitchFamily="18" charset="0"/>
                          </a:rPr>
                          <m:t>h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0.787   </a:t>
                </a:r>
                <a:r>
                  <a:rPr lang="en-US" sz="2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Overall Yield</a:t>
                </a: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 panose="02040503050406030204" pitchFamily="18" charset="0"/>
                          </a:rPr>
                          <m:t>25.7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 panose="02040503050406030204" pitchFamily="18" charset="0"/>
                          </a:rPr>
                          <m:t>34.5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 panose="02040503050406030204" pitchFamily="18" charset="0"/>
                      </a:rPr>
                      <m:t>=0.746</m:t>
                    </m:r>
                  </m:oMath>
                </a14:m>
                <a:endParaRPr lang="en-US" sz="2400" b="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𝑆𝐹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2,000+9,511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2,000+3,854</m:t>
                          </m:r>
                        </m:den>
                      </m:f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latin typeface="Cambria Math"/>
                        </a:rPr>
                        <m:t>𝟏</m:t>
                      </m:r>
                      <m:r>
                        <a:rPr lang="en-US" sz="2400" b="1" i="1" smtClean="0">
                          <a:latin typeface="Cambria Math"/>
                        </a:rPr>
                        <m:t>.</m:t>
                      </m:r>
                      <m:r>
                        <a:rPr lang="en-US" sz="2400" b="1" i="1" smtClean="0">
                          <a:latin typeface="Cambria Math"/>
                        </a:rPr>
                        <m:t>𝟗𝟕</m:t>
                      </m:r>
                    </m:oMath>
                  </m:oMathPara>
                </a14:m>
                <a:endParaRPr lang="en-US" sz="2400" b="1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𝑅𝑀𝐸</m:t>
                    </m:r>
                    <m:r>
                      <a:rPr lang="en-US" sz="2400" i="1">
                        <a:latin typeface="Cambria Math"/>
                      </a:rPr>
                      <m:t>=0.746∗0.576∗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1.97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∗1=</m:t>
                    </m:r>
                    <m:r>
                      <a:rPr lang="en-US" sz="2400" b="1" i="1">
                        <a:latin typeface="Cambria Math"/>
                      </a:rPr>
                      <m:t>𝟎</m:t>
                    </m:r>
                    <m:r>
                      <a:rPr lang="en-US" sz="2400" b="1" i="1">
                        <a:latin typeface="Cambria Math"/>
                      </a:rPr>
                      <m:t>.</m:t>
                    </m:r>
                    <m:r>
                      <a:rPr lang="en-US" sz="2400" b="1" i="1" smtClean="0">
                        <a:latin typeface="Cambria Math"/>
                      </a:rPr>
                      <m:t>𝟐𝟏𝟖</m:t>
                    </m:r>
                  </m:oMath>
                </a14:m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1800" b="0" i="0" smtClean="0">
                        <a:latin typeface="Cambria Math"/>
                      </a:rPr>
                      <m:t>      </m:t>
                    </m:r>
                    <m:r>
                      <a:rPr lang="en-US" sz="1800" i="1">
                        <a:latin typeface="Cambria Math"/>
                      </a:rPr>
                      <m:t>𝐴𝑠𝑠𝑢𝑚𝑖𝑛𝑔</m:t>
                    </m:r>
                    <m:r>
                      <a:rPr lang="en-US" sz="1800" i="1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𝑀𝑅𝑃</m:t>
                    </m:r>
                    <m:r>
                      <a:rPr lang="en-US" sz="1800" i="1">
                        <a:latin typeface="Cambria Math"/>
                      </a:rPr>
                      <m:t>=1</m:t>
                    </m:r>
                  </m:oMath>
                </a14:m>
                <a:r>
                  <a:rPr lang="en-US" sz="1800" i="1" dirty="0">
                    <a:latin typeface="Cambria Math"/>
                  </a:rPr>
                  <a:t> </a:t>
                </a:r>
                <a:endParaRPr lang="en-US" sz="2400" dirty="0"/>
              </a:p>
              <a:p>
                <a:pPr marL="0" indent="0">
                  <a:spcBef>
                    <a:spcPts val="1200"/>
                  </a:spcBef>
                  <a:buNone/>
                </a:pP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Additional Metrics:</a:t>
                </a:r>
              </a:p>
              <a:p>
                <a:pPr marL="0" indent="0">
                  <a:spcBef>
                    <a:spcPts val="1200"/>
                  </a:spcBef>
                  <a:buNone/>
                </a:pP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Environmental Index, Cost Index, Effective Mass Yield, etc.</a:t>
                </a:r>
              </a:p>
              <a:p>
                <a:pPr marL="0" indent="0">
                  <a:spcBef>
                    <a:spcPts val="1200"/>
                  </a:spcBef>
                  <a:buNone/>
                </a:pP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Environmental Persistence, Bioaccumulation, 	</a:t>
                </a:r>
                <a:r>
                  <a:rPr lang="en-US" sz="2400" dirty="0" err="1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Bioconcentration</a:t>
                </a: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etc.</a:t>
                </a:r>
              </a:p>
              <a:p>
                <a:pPr marL="0" indent="0">
                  <a:spcBef>
                    <a:spcPts val="1200"/>
                  </a:spcBef>
                  <a:buNone/>
                </a:pP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Others?</a:t>
                </a:r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199" y="1240971"/>
                <a:ext cx="8568047" cy="5480503"/>
              </a:xfrm>
              <a:blipFill rotWithShape="0">
                <a:blip r:embed="rId2"/>
                <a:stretch>
                  <a:fillRect l="-925" b="-20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Diamond 3" title="1"/>
          <p:cNvSpPr/>
          <p:nvPr/>
        </p:nvSpPr>
        <p:spPr>
          <a:xfrm>
            <a:off x="2154169" y="1131948"/>
            <a:ext cx="489857" cy="489857"/>
          </a:xfrm>
          <a:prstGeom prst="diamond">
            <a:avLst/>
          </a:prstGeom>
          <a:solidFill>
            <a:srgbClr val="7030A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5" name="Diamond 4" title="1"/>
          <p:cNvSpPr/>
          <p:nvPr/>
        </p:nvSpPr>
        <p:spPr>
          <a:xfrm>
            <a:off x="2657862" y="1666470"/>
            <a:ext cx="489857" cy="489857"/>
          </a:xfrm>
          <a:prstGeom prst="diamond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7" name="Diamond 6" title="1"/>
          <p:cNvSpPr/>
          <p:nvPr/>
        </p:nvSpPr>
        <p:spPr>
          <a:xfrm>
            <a:off x="2657862" y="1137186"/>
            <a:ext cx="489857" cy="489857"/>
          </a:xfrm>
          <a:prstGeom prst="diamond">
            <a:avLst/>
          </a:prstGeom>
          <a:solidFill>
            <a:srgbClr val="7030A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8" name="Diamond 7" title="1"/>
          <p:cNvSpPr/>
          <p:nvPr/>
        </p:nvSpPr>
        <p:spPr>
          <a:xfrm>
            <a:off x="3159594" y="1139873"/>
            <a:ext cx="489857" cy="489857"/>
          </a:xfrm>
          <a:prstGeom prst="diamond">
            <a:avLst/>
          </a:prstGeom>
          <a:solidFill>
            <a:srgbClr val="7030A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/>
              <a:t>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194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– Level 1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2551800"/>
              </p:ext>
            </p:extLst>
          </p:nvPr>
        </p:nvGraphicFramePr>
        <p:xfrm>
          <a:off x="606393" y="1165106"/>
          <a:ext cx="7998592" cy="5486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416967"/>
                <a:gridCol w="2300438"/>
                <a:gridCol w="2281187"/>
              </a:tblGrid>
              <a:tr h="43659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Metric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Benzene Process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Butane Process</a:t>
                      </a:r>
                      <a:endParaRPr lang="en-US" sz="2400" dirty="0"/>
                    </a:p>
                  </a:txBody>
                  <a:tcPr/>
                </a:tc>
              </a:tr>
              <a:tr h="436596">
                <a:tc gridSpan="3"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Reaction</a:t>
                      </a:r>
                      <a:endParaRPr lang="en-US" sz="2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659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E-factor (MW)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0.734  </a:t>
                      </a:r>
                      <a:endParaRPr lang="en-US" sz="2400" b="1" dirty="0"/>
                    </a:p>
                  </a:txBody>
                  <a:tcPr/>
                </a:tc>
              </a:tr>
              <a:tr h="43659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Atom Economy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0.454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0.577</a:t>
                      </a:r>
                      <a:endParaRPr lang="en-US" sz="2400" b="1" dirty="0"/>
                    </a:p>
                  </a:txBody>
                  <a:tcPr/>
                </a:tc>
              </a:tr>
              <a:tr h="43659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Environmental Index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5.60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4.00</a:t>
                      </a:r>
                      <a:endParaRPr lang="en-US" sz="2400" b="1" dirty="0"/>
                    </a:p>
                  </a:txBody>
                  <a:tcPr/>
                </a:tc>
              </a:tr>
              <a:tr h="43659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0.62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0.468</a:t>
                      </a:r>
                      <a:endParaRPr lang="en-US" sz="2400" dirty="0"/>
                    </a:p>
                  </a:txBody>
                  <a:tcPr/>
                </a:tc>
              </a:tr>
              <a:tr h="43659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Reaction Mass Efficiency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0.122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0.270</a:t>
                      </a:r>
                      <a:endParaRPr lang="en-US" sz="2400" b="1" dirty="0"/>
                    </a:p>
                  </a:txBody>
                  <a:tcPr/>
                </a:tc>
              </a:tr>
              <a:tr h="436596">
                <a:tc gridSpan="3">
                  <a:txBody>
                    <a:bodyPr/>
                    <a:lstStyle/>
                    <a:p>
                      <a:r>
                        <a:rPr lang="en-US" sz="2400" dirty="0" smtClean="0"/>
                        <a:t>Process (PFD)</a:t>
                      </a:r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659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E-factor (mass)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7.5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/>
                        <a:t>8.18</a:t>
                      </a:r>
                      <a:endParaRPr lang="en-US" sz="2400" b="0" dirty="0"/>
                    </a:p>
                  </a:txBody>
                  <a:tcPr/>
                </a:tc>
              </a:tr>
              <a:tr h="43659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Yield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0.62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0.787</a:t>
                      </a:r>
                      <a:endParaRPr lang="en-US" sz="2400" b="1" dirty="0"/>
                    </a:p>
                  </a:txBody>
                  <a:tcPr/>
                </a:tc>
              </a:tr>
              <a:tr h="43659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Reaction Mass Efficiency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0.114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0.281</a:t>
                      </a:r>
                      <a:endParaRPr lang="en-US" sz="2400" b="1" dirty="0"/>
                    </a:p>
                  </a:txBody>
                  <a:tcPr/>
                </a:tc>
              </a:tr>
              <a:tr h="43659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Environmental Index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5.46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4.0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72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and Discussion?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are the benefits of Level 1 Metrics?</a:t>
            </a:r>
          </a:p>
          <a:p>
            <a:r>
              <a:rPr lang="en-US" dirty="0"/>
              <a:t>What are the </a:t>
            </a:r>
            <a:r>
              <a:rPr lang="en-US" dirty="0" smtClean="0"/>
              <a:t>shortcomings </a:t>
            </a:r>
            <a:r>
              <a:rPr lang="en-US" dirty="0"/>
              <a:t>of Level 1 Metrics</a:t>
            </a:r>
            <a:r>
              <a:rPr lang="en-US" dirty="0" smtClean="0"/>
              <a:t>?</a:t>
            </a:r>
          </a:p>
          <a:p>
            <a:r>
              <a:rPr lang="en-US" dirty="0" smtClean="0"/>
              <a:t>Can you propose a greener alternative for the MA synthesis?</a:t>
            </a:r>
          </a:p>
          <a:p>
            <a:pPr lvl="1"/>
            <a:r>
              <a:rPr lang="en-US" dirty="0" smtClean="0"/>
              <a:t>Succinic Acid </a:t>
            </a:r>
            <a:r>
              <a:rPr lang="en-US" dirty="0" smtClean="0">
                <a:sym typeface="Wingdings" panose="05000000000000000000" pitchFamily="2" charset="2"/>
              </a:rPr>
              <a:t> Succinic Anhydride  MA</a:t>
            </a:r>
          </a:p>
          <a:p>
            <a:pPr lvl="1"/>
            <a:r>
              <a:rPr lang="en-US" dirty="0" smtClean="0"/>
              <a:t>Use renewable energy </a:t>
            </a:r>
            <a:r>
              <a:rPr lang="en-US" dirty="0"/>
              <a:t>sources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Find a greener alternative for MA in consumer goods.  MA itself has high toxicity.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Inherently Safer Design.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58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6932"/>
          </a:xfrm>
        </p:spPr>
        <p:txBody>
          <a:bodyPr>
            <a:normAutofit/>
          </a:bodyPr>
          <a:lstStyle/>
          <a:p>
            <a:r>
              <a:rPr lang="en-US" dirty="0" smtClean="0"/>
              <a:t>GC Metrics - Ibuprofen Scheme 1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429000"/>
                <a:ext cx="3909060" cy="2697163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i="1" dirty="0" smtClean="0"/>
                  <a:t>6 steps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𝐴𝐸</m:t>
                    </m:r>
                    <m:r>
                      <a:rPr lang="en-US" sz="2400" i="1" dirty="0" smtClean="0">
                        <a:latin typeface="Cambria Math"/>
                      </a:rPr>
                      <m:t> = </m:t>
                    </m:r>
                    <m:f>
                      <m:fPr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 dirty="0">
                            <a:latin typeface="Cambria Math"/>
                          </a:rPr>
                          <m:t>206</m:t>
                        </m:r>
                      </m:num>
                      <m:den>
                        <m:r>
                          <a:rPr lang="en-US" sz="2400" i="1" dirty="0">
                            <a:latin typeface="Cambria Math"/>
                          </a:rPr>
                          <m:t>206+308.5</m:t>
                        </m:r>
                      </m:den>
                    </m:f>
                    <m:r>
                      <a:rPr lang="en-US" sz="2400" i="1" dirty="0" smtClean="0">
                        <a:latin typeface="Cambria Math"/>
                      </a:rPr>
                      <m:t> </m:t>
                    </m:r>
                    <m:r>
                      <a:rPr lang="en-US" sz="2400" b="0" i="1" dirty="0" smtClean="0">
                        <a:latin typeface="Cambria Math"/>
                      </a:rPr>
                      <m:t>∗</m:t>
                    </m:r>
                    <m:r>
                      <a:rPr lang="en-US" sz="2400" i="1" dirty="0" smtClean="0">
                        <a:latin typeface="Cambria Math"/>
                      </a:rPr>
                      <m:t>100</m:t>
                    </m:r>
                  </m:oMath>
                </a14:m>
                <a:r>
                  <a:rPr lang="en-US" sz="2400" dirty="0" smtClean="0"/>
                  <a:t> = 40%</a:t>
                </a:r>
              </a:p>
              <a:p>
                <a:r>
                  <a:rPr lang="en-US" sz="2400" dirty="0" smtClean="0"/>
                  <a:t>Significant amounts of aqueous salt solution waste</a:t>
                </a:r>
              </a:p>
              <a:p>
                <a:r>
                  <a:rPr lang="en-US" sz="2400" dirty="0" smtClean="0"/>
                  <a:t>No Catalysis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429000"/>
                <a:ext cx="3909060" cy="2697163"/>
              </a:xfrm>
              <a:blipFill rotWithShape="1">
                <a:blip r:embed="rId2"/>
                <a:stretch>
                  <a:fillRect l="-3900" t="-4751" r="-1716" b="-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25" t="18903" r="57984" b="25673"/>
          <a:stretch/>
        </p:blipFill>
        <p:spPr bwMode="auto">
          <a:xfrm>
            <a:off x="4556085" y="1152092"/>
            <a:ext cx="4501899" cy="5616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4" t="28462" r="19948" b="22375"/>
          <a:stretch/>
        </p:blipFill>
        <p:spPr bwMode="auto">
          <a:xfrm>
            <a:off x="233085" y="1152092"/>
            <a:ext cx="5605535" cy="211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611933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The BHC Company Synthesis of Ibuprofen. From </a:t>
            </a:r>
            <a:r>
              <a:rPr lang="en-US" sz="1400" dirty="0" err="1"/>
              <a:t>Cann</a:t>
            </a:r>
            <a:r>
              <a:rPr lang="en-US" sz="1400" dirty="0"/>
              <a:t> MC, Connelly ME. Real World Cases in Green Chemistry. American Chemical Society, Washington, DC, 2000.</a:t>
            </a:r>
          </a:p>
        </p:txBody>
      </p:sp>
    </p:spTree>
    <p:extLst>
      <p:ext uri="{BB962C8B-B14F-4D97-AF65-F5344CB8AC3E}">
        <p14:creationId xmlns:p14="http://schemas.microsoft.com/office/powerpoint/2010/main" val="58585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6932"/>
          </a:xfrm>
        </p:spPr>
        <p:txBody>
          <a:bodyPr>
            <a:normAutofit/>
          </a:bodyPr>
          <a:lstStyle/>
          <a:p>
            <a:r>
              <a:rPr lang="en-US" dirty="0" smtClean="0"/>
              <a:t>GC Metrics - Ibuprofen Scheme 2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983230" y="3155418"/>
                <a:ext cx="5703570" cy="3451122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:r>
                  <a:rPr lang="en-US" i="1" dirty="0" smtClean="0">
                    <a:latin typeface="Cambria Math"/>
                  </a:rPr>
                  <a:t>3 steps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𝐴𝐸</m:t>
                    </m:r>
                    <m:r>
                      <a:rPr lang="en-US" i="1" dirty="0" smtClean="0">
                        <a:latin typeface="Cambria Math"/>
                      </a:rPr>
                      <m:t> = </m:t>
                    </m:r>
                    <m:f>
                      <m:fPr>
                        <m:ctrlPr>
                          <a:rPr lang="en-US" i="1" dirty="0">
                            <a:latin typeface="Cambria Math"/>
                          </a:rPr>
                        </m:ctrlPr>
                      </m:fPr>
                      <m:num>
                        <m:r>
                          <a:rPr lang="en-US" i="1" dirty="0">
                            <a:latin typeface="Cambria Math"/>
                          </a:rPr>
                          <m:t>206</m:t>
                        </m:r>
                      </m:num>
                      <m:den>
                        <m:r>
                          <a:rPr lang="en-US" i="1" dirty="0">
                            <a:latin typeface="Cambria Math"/>
                          </a:rPr>
                          <m:t>206+</m:t>
                        </m:r>
                        <m:r>
                          <a:rPr lang="en-US" b="0" i="1" dirty="0" smtClean="0">
                            <a:latin typeface="Cambria Math"/>
                          </a:rPr>
                          <m:t>60</m:t>
                        </m:r>
                      </m:den>
                    </m:f>
                    <m:r>
                      <a:rPr lang="en-US" i="1" dirty="0">
                        <a:latin typeface="Cambria Math"/>
                      </a:rPr>
                      <m:t> ∗100</m:t>
                    </m:r>
                  </m:oMath>
                </a14:m>
                <a:r>
                  <a:rPr lang="en-US" dirty="0"/>
                  <a:t> = </a:t>
                </a:r>
                <a:r>
                  <a:rPr lang="en-US" dirty="0" smtClean="0"/>
                  <a:t>77%</a:t>
                </a:r>
              </a:p>
              <a:p>
                <a:pPr marL="0" indent="0">
                  <a:buNone/>
                </a:pPr>
                <a:r>
                  <a:rPr lang="en-US" sz="2800" i="1" dirty="0" smtClean="0"/>
                  <a:t>AE is &gt; 99% if the acetic acid is recovered from step 1 as a product.</a:t>
                </a:r>
                <a:endParaRPr lang="en-US" sz="2800" i="1" dirty="0"/>
              </a:p>
              <a:p>
                <a:pPr marL="0" indent="0">
                  <a:buNone/>
                </a:pPr>
                <a:r>
                  <a:rPr lang="en-US" sz="2400" dirty="0" smtClean="0"/>
                  <a:t>“The </a:t>
                </a:r>
                <a:r>
                  <a:rPr lang="en-US" sz="2400" dirty="0"/>
                  <a:t>anhydrous hydrogen fluoride catalyst/solvent is recovered and recycled with greater than 99.9 percent efficiency. No other solvent is needed in the process, simplifying product recovery and minimizing fugitive emissions</a:t>
                </a:r>
                <a:r>
                  <a:rPr lang="en-US" sz="2400" dirty="0" smtClean="0"/>
                  <a:t>.” </a:t>
                </a:r>
                <a:r>
                  <a:rPr lang="en-US" sz="2400" dirty="0" smtClean="0">
                    <a:hlinkClick r:id="rId2"/>
                  </a:rPr>
                  <a:t>EPA PGCCA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83230" y="3155418"/>
                <a:ext cx="5703570" cy="3451122"/>
              </a:xfrm>
              <a:blipFill rotWithShape="1">
                <a:blip r:embed="rId3"/>
                <a:stretch>
                  <a:fillRect l="-1923" t="-2827" r="-12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05" t="14178" r="54060" b="12928"/>
          <a:stretch/>
        </p:blipFill>
        <p:spPr bwMode="auto">
          <a:xfrm>
            <a:off x="297180" y="1002527"/>
            <a:ext cx="2598516" cy="5748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2" t="47055" r="37395" b="20590"/>
          <a:stretch/>
        </p:blipFill>
        <p:spPr bwMode="auto">
          <a:xfrm>
            <a:off x="3058900" y="1002527"/>
            <a:ext cx="5530674" cy="2152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03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6932"/>
          </a:xfrm>
        </p:spPr>
        <p:txBody>
          <a:bodyPr>
            <a:normAutofit/>
          </a:bodyPr>
          <a:lstStyle/>
          <a:p>
            <a:r>
              <a:rPr lang="en-US" dirty="0" smtClean="0"/>
              <a:t>GC Metrics - Ibuprofen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1570"/>
            <a:ext cx="8229600" cy="499459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Conclusions</a:t>
            </a:r>
          </a:p>
          <a:p>
            <a:r>
              <a:rPr lang="en-US" dirty="0" smtClean="0"/>
              <a:t>By incorporating a catalyst, a 6 step process goes to 3 steps with greater </a:t>
            </a:r>
            <a:r>
              <a:rPr lang="en-US" smtClean="0"/>
              <a:t>Atom </a:t>
            </a:r>
            <a:r>
              <a:rPr lang="en-US" smtClean="0"/>
              <a:t>Economy from 40% to 77%.</a:t>
            </a:r>
            <a:endParaRPr lang="en-US" dirty="0" smtClean="0"/>
          </a:p>
          <a:p>
            <a:r>
              <a:rPr lang="en-US" dirty="0" smtClean="0"/>
              <a:t>Generally, each step involves a reaction followed by a separation; each of which has waste, requires materials and energy, etc.</a:t>
            </a:r>
          </a:p>
          <a:p>
            <a:r>
              <a:rPr lang="en-US" dirty="0" smtClean="0"/>
              <a:t>Analysis can be expanded to include yields, workup materials, energy efficiency, toxicity analysis …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57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5" y="251778"/>
            <a:ext cx="8858250" cy="8569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GC Metrics – Maleic Anhydride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1570"/>
            <a:ext cx="8229600" cy="499459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/>
              <a:t>World production of Maleic Anhydride is 1.5 million tons per year.</a:t>
            </a:r>
          </a:p>
          <a:p>
            <a:pPr marL="0" indent="0">
              <a:buNone/>
            </a:pPr>
            <a:r>
              <a:rPr lang="en-US" sz="2800" dirty="0" smtClean="0"/>
              <a:t>Primarily used in the manufacture of polyester resins for construction, automotive and marine applications</a:t>
            </a:r>
          </a:p>
          <a:p>
            <a:pPr marL="0" indent="0">
              <a:buNone/>
            </a:pPr>
            <a:r>
              <a:rPr lang="en-US" sz="2800" dirty="0" smtClean="0"/>
              <a:t>Other applications are in chemicals, agriculture, consumer products, food, and personal care products industries</a:t>
            </a:r>
          </a:p>
          <a:p>
            <a:pPr marL="0" indent="0">
              <a:buNone/>
            </a:pPr>
            <a:r>
              <a:rPr lang="en-US" sz="2800" dirty="0" smtClean="0"/>
              <a:t>Two primary oxidative reaction pathways are used to produce MA.</a:t>
            </a:r>
          </a:p>
          <a:p>
            <a:r>
              <a:rPr lang="en-US" sz="2800" dirty="0"/>
              <a:t>Benzene </a:t>
            </a:r>
            <a:r>
              <a:rPr lang="en-US" sz="2800" dirty="0" smtClean="0"/>
              <a:t>route</a:t>
            </a:r>
          </a:p>
          <a:p>
            <a:r>
              <a:rPr lang="en-US" sz="2800" dirty="0" smtClean="0"/>
              <a:t>n-butane route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53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Benzene route to Maleic Anhydride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3169"/>
            <a:ext cx="8229600" cy="1095832"/>
          </a:xfrm>
        </p:spPr>
        <p:txBody>
          <a:bodyPr>
            <a:normAutofit/>
          </a:bodyPr>
          <a:lstStyle/>
          <a:p>
            <a:r>
              <a:rPr lang="en-US" dirty="0" smtClean="0"/>
              <a:t>Controlled benzene oxidation is the traditional method.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26" name="Picture 2" descr="http://upload.wikimedia.org/wikipedia/commons/thumb/0/05/Maleic_anhydride_%28vertical%29.svg/76px-Maleic_anhydride_%28vertical%29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18909" y="866746"/>
            <a:ext cx="1048661" cy="186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edia.scbt.com/image.php?image=/i/10/69/106980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7" t="13949" r="18810" b="19181"/>
          <a:stretch/>
        </p:blipFill>
        <p:spPr bwMode="auto">
          <a:xfrm>
            <a:off x="478233" y="1275436"/>
            <a:ext cx="968090" cy="1057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97336" y="1533622"/>
            <a:ext cx="16037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+ 9/2 O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983549" y="1795748"/>
            <a:ext cx="1126671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983549" y="1267398"/>
            <a:ext cx="1250110" cy="1056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  <a:p>
            <a:r>
              <a:rPr lang="en-US" sz="1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MoO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76260" y="1542692"/>
            <a:ext cx="29881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+ 2 H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 + 2 CO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361136"/>
              </p:ext>
            </p:extLst>
          </p:nvPr>
        </p:nvGraphicFramePr>
        <p:xfrm>
          <a:off x="949409" y="3429000"/>
          <a:ext cx="7245181" cy="3230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75110"/>
                <a:gridCol w="1155606"/>
                <a:gridCol w="1028446"/>
                <a:gridCol w="1310262"/>
                <a:gridCol w="914400"/>
                <a:gridCol w="1061357"/>
              </a:tblGrid>
              <a:tr h="679782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Benzene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Oxygen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Maleic Anhydride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Water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Carbon Dioxide</a:t>
                      </a:r>
                      <a:endParaRPr lang="en-US" sz="2000" dirty="0"/>
                    </a:p>
                  </a:txBody>
                  <a:tcPr/>
                </a:tc>
              </a:tr>
              <a:tr h="44333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MW  (g/</a:t>
                      </a:r>
                      <a:r>
                        <a:rPr lang="en-US" sz="2000" dirty="0" err="1" smtClean="0"/>
                        <a:t>mol</a:t>
                      </a:r>
                      <a:r>
                        <a:rPr lang="en-US" sz="2000" dirty="0" smtClean="0"/>
                        <a:t>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78.1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32.0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98.1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18.0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44.0</a:t>
                      </a:r>
                      <a:endParaRPr lang="en-US" sz="2400" dirty="0"/>
                    </a:p>
                  </a:txBody>
                  <a:tcPr anchor="ctr"/>
                </a:tc>
              </a:tr>
              <a:tr h="67978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Stoichiometric Mass Ratio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0.80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1.47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1.0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0.37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0.90</a:t>
                      </a:r>
                      <a:endParaRPr lang="en-US" sz="2400" dirty="0"/>
                    </a:p>
                  </a:txBody>
                  <a:tcPr anchor="ctr"/>
                </a:tc>
              </a:tr>
              <a:tr h="443336">
                <a:tc>
                  <a:txBody>
                    <a:bodyPr/>
                    <a:lstStyle/>
                    <a:p>
                      <a:r>
                        <a:rPr lang="en-US" sz="2000" i="1" dirty="0" smtClean="0"/>
                        <a:t>TLV </a:t>
                      </a:r>
                      <a:r>
                        <a:rPr lang="en-US" sz="2000" i="0" dirty="0" smtClean="0"/>
                        <a:t>(ppm)</a:t>
                      </a:r>
                      <a:endParaRPr lang="en-US" sz="2000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0.5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5000</a:t>
                      </a:r>
                      <a:endParaRPr lang="en-US" sz="2400" dirty="0"/>
                    </a:p>
                  </a:txBody>
                  <a:tcPr anchor="ctr"/>
                </a:tc>
              </a:tr>
              <a:tr h="443336">
                <a:tc>
                  <a:txBody>
                    <a:bodyPr/>
                    <a:lstStyle/>
                    <a:p>
                      <a:r>
                        <a:rPr lang="en-US" sz="2000" i="1" dirty="0" smtClean="0"/>
                        <a:t>PEL </a:t>
                      </a:r>
                      <a:r>
                        <a:rPr lang="en-US" sz="2000" i="0" dirty="0" smtClean="0"/>
                        <a:t>(ppm)</a:t>
                      </a:r>
                      <a:endParaRPr lang="en-US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1-5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0.25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/>
                </a:tc>
              </a:tr>
              <a:tr h="443336">
                <a:tc>
                  <a:txBody>
                    <a:bodyPr/>
                    <a:lstStyle/>
                    <a:p>
                      <a:r>
                        <a:rPr lang="en-US" sz="2000" i="1" dirty="0" smtClean="0"/>
                        <a:t>REL </a:t>
                      </a:r>
                      <a:r>
                        <a:rPr lang="en-US" sz="2000" i="0" dirty="0" smtClean="0"/>
                        <a:t>(ppm)</a:t>
                      </a:r>
                      <a:endParaRPr lang="en-US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0.1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0.25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749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Benzene route to Maleic Anhydride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333168"/>
                <a:ext cx="8229600" cy="4296232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Controlled benzene oxidation is the traditional method.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𝐸</m:t>
                      </m:r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𝐹𝑎𝑐𝑡𝑜𝑟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𝑀𝑊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2∗18+2∗44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98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=1.26 </m:t>
                      </m:r>
                    </m:oMath>
                  </m:oMathPara>
                </a14:m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𝐴𝐸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98.1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78.1+</m:t>
                          </m:r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9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2∗32</m:t>
                              </m:r>
                            </m:den>
                          </m:f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=0.442 </m:t>
                      </m:r>
                    </m:oMath>
                  </m:oMathPara>
                </a14:m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𝐸𝑛𝑣</m:t>
                      </m:r>
                      <m:r>
                        <a:rPr lang="en-US" b="0" i="1" smtClean="0">
                          <a:latin typeface="Cambria Math"/>
                        </a:rPr>
                        <m:t>. </m:t>
                      </m:r>
                      <m:r>
                        <a:rPr lang="en-US" b="0" i="1" smtClean="0">
                          <a:latin typeface="Cambria Math"/>
                        </a:rPr>
                        <m:t>𝐼𝑛𝑑𝑒𝑥</m:t>
                      </m:r>
                      <m:r>
                        <a:rPr lang="en-US" b="0" i="1" smtClean="0">
                          <a:latin typeface="Cambria Math"/>
                        </a:rPr>
                        <m:t>=0.80∗</m:t>
                      </m:r>
                      <m:box>
                        <m:box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0.5</m:t>
                              </m:r>
                            </m:den>
                          </m:f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+1.0∗</m:t>
                      </m:r>
                      <m:box>
                        <m:box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0.25</m:t>
                              </m:r>
                            </m:den>
                          </m:f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+0.90∗</m:t>
                      </m:r>
                      <m:box>
                        <m:box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5000</m:t>
                              </m:r>
                            </m:den>
                          </m:f>
                        </m:e>
                      </m:box>
                      <m:r>
                        <a:rPr lang="en-US" b="0" i="1" smtClean="0">
                          <a:latin typeface="Cambria Math"/>
                        </a:rPr>
                        <m:t>=5.60</m:t>
                      </m:r>
                    </m:oMath>
                  </m:oMathPara>
                </a14:m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en-US" sz="2200" i="1" dirty="0" smtClean="0">
                    <a:latin typeface="Cambria Math"/>
                  </a:rPr>
                  <a:t>*byproducts not accounted for.</a:t>
                </a:r>
                <a:endParaRPr lang="en-US" sz="2200" b="0" i="1" dirty="0" smtClean="0">
                  <a:latin typeface="Cambria Math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333168"/>
                <a:ext cx="8229600" cy="4296232"/>
              </a:xfrm>
              <a:blipFill rotWithShape="0">
                <a:blip r:embed="rId2"/>
                <a:stretch>
                  <a:fillRect l="-1704" t="-2979" r="-2370" b="-24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26" name="Picture 2" descr="http://upload.wikimedia.org/wikipedia/commons/thumb/0/05/Maleic_anhydride_%28vertical%29.svg/76px-Maleic_anhydride_%28vertical%29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18909" y="866746"/>
            <a:ext cx="1048661" cy="186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edia.scbt.com/image.php?image=/i/10/69/106980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7" t="13949" r="18810" b="19181"/>
          <a:stretch/>
        </p:blipFill>
        <p:spPr bwMode="auto">
          <a:xfrm>
            <a:off x="478233" y="1275436"/>
            <a:ext cx="968090" cy="1057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97336" y="1533622"/>
            <a:ext cx="16037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+ 9/2 O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983549" y="1795748"/>
            <a:ext cx="1126671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983549" y="1267398"/>
            <a:ext cx="1250110" cy="1056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  <a:p>
            <a:r>
              <a:rPr lang="en-US" sz="1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MoO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76260" y="1542692"/>
            <a:ext cx="29881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+ 2 H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 + 2 CO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97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1019"/>
          </a:xfrm>
        </p:spPr>
        <p:txBody>
          <a:bodyPr/>
          <a:lstStyle/>
          <a:p>
            <a:r>
              <a:rPr lang="en-US" dirty="0" smtClean="0"/>
              <a:t>Benzene to MA side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092" y="3447405"/>
            <a:ext cx="8637815" cy="131077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To avoid </a:t>
            </a:r>
            <a:r>
              <a:rPr lang="en-US" dirty="0" err="1" smtClean="0"/>
              <a:t>quinone</a:t>
            </a:r>
            <a:r>
              <a:rPr lang="en-US" dirty="0" smtClean="0"/>
              <a:t> production, Run with excess O</a:t>
            </a:r>
            <a:r>
              <a:rPr lang="en-US" baseline="-25000" dirty="0" smtClean="0"/>
              <a:t>2 </a:t>
            </a:r>
            <a:r>
              <a:rPr lang="en-US" dirty="0" smtClean="0"/>
              <a:t>at 13.5:1 O</a:t>
            </a:r>
            <a:r>
              <a:rPr lang="en-US" baseline="-25000" dirty="0" smtClean="0"/>
              <a:t>2</a:t>
            </a:r>
            <a:r>
              <a:rPr lang="en-US" dirty="0"/>
              <a:t>:</a:t>
            </a:r>
            <a:r>
              <a:rPr lang="en-US" dirty="0" smtClean="0"/>
              <a:t>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6</a:t>
            </a:r>
            <a:r>
              <a:rPr lang="en-US" dirty="0" smtClean="0"/>
              <a:t> ratio</a:t>
            </a:r>
            <a:endParaRPr lang="en-US" baseline="-25000" dirty="0" smtClean="0"/>
          </a:p>
          <a:p>
            <a:r>
              <a:rPr lang="en-US" dirty="0" smtClean="0"/>
              <a:t>Result is lower MA yield due to CO</a:t>
            </a:r>
            <a:r>
              <a:rPr lang="en-US" baseline="-25000" dirty="0" smtClean="0"/>
              <a:t>2</a:t>
            </a:r>
            <a:r>
              <a:rPr lang="en-US" dirty="0" smtClean="0"/>
              <a:t> formation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8FB81-7FDB-4650-82AA-839C4985C0F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64032" y="1043765"/>
            <a:ext cx="6815935" cy="2593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C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+ 3/2 O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 C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6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+ 2 H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</a:t>
            </a:r>
          </a:p>
          <a:p>
            <a:r>
              <a:rPr lang="en-US" sz="2800" i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benzene		    </a:t>
            </a:r>
            <a:r>
              <a:rPr lang="en-US" sz="2800" i="1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quinone</a:t>
            </a:r>
            <a:endParaRPr lang="en-US" sz="2800" i="1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C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15/2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8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6 CO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+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3 H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</a:t>
            </a:r>
          </a:p>
          <a:p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C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8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4 CO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+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</a:t>
            </a:r>
            <a:endParaRPr lang="en-US" sz="2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MA</a:t>
            </a:r>
            <a:endParaRPr lang="en-US" sz="2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14300" y="4627550"/>
                <a:ext cx="5323114" cy="19111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/>
                        </a:rPr>
                        <m:t>𝑆𝐹</m:t>
                      </m:r>
                      <m:r>
                        <a:rPr lang="en-US" sz="24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7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8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𝑔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𝑚𝑜𝑙</m:t>
                              </m:r>
                            </m:den>
                          </m:f>
                          <m:r>
                            <a:rPr lang="en-US" sz="2400" i="1">
                              <a:latin typeface="Cambria Math"/>
                            </a:rPr>
                            <m:t>+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13.5∗32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𝑔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/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𝑚𝑜𝑙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7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8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/>
                                </a:rPr>
                                <m:t>𝑔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/>
                                </a:rPr>
                                <m:t>𝑚𝑜𝑙</m:t>
                              </m:r>
                            </m:den>
                          </m:f>
                          <m:r>
                            <a:rPr lang="en-US" sz="2400" b="0" i="1" smtClean="0">
                              <a:latin typeface="Cambria Math"/>
                            </a:rPr>
                            <m:t>+4.5∗</m:t>
                          </m:r>
                          <m:r>
                            <a:rPr lang="en-US" sz="2400" i="1">
                              <a:latin typeface="Cambria Math"/>
                            </a:rPr>
                            <m:t>32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/>
                                </a:rPr>
                                <m:t>𝑔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/>
                                </a:rPr>
                                <m:t>𝑚𝑜𝑙</m:t>
                              </m:r>
                            </m:den>
                          </m:f>
                        </m:den>
                      </m:f>
                      <m:r>
                        <a:rPr lang="en-US" sz="2400" i="1">
                          <a:latin typeface="Cambria Math"/>
                        </a:rPr>
                        <m:t>=2.</m:t>
                      </m:r>
                      <m:r>
                        <a:rPr lang="en-US" sz="2400" b="0" i="1" smtClean="0">
                          <a:latin typeface="Cambria Math"/>
                        </a:rPr>
                        <m:t>30</m:t>
                      </m:r>
                    </m:oMath>
                  </m:oMathPara>
                </a14:m>
                <a:endParaRPr lang="en-US" sz="2400" i="1" dirty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𝑦𝑖𝑒𝑙𝑑</m:t>
                      </m:r>
                      <m:r>
                        <a:rPr lang="en-US" sz="2400" i="1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26.3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42.3</m:t>
                          </m:r>
                        </m:den>
                      </m:f>
                      <m:r>
                        <a:rPr lang="en-US" sz="2400" i="1">
                          <a:latin typeface="Cambria Math"/>
                        </a:rPr>
                        <m:t>=0.62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" y="4627550"/>
                <a:ext cx="5323114" cy="191116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441371" y="5333159"/>
                <a:ext cx="4751614" cy="15248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𝐴𝑠𝑠𝑢𝑚𝑖𝑛𝑔</m:t>
                      </m:r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  <m:r>
                        <a:rPr lang="en-US" sz="2400" b="0" i="1" smtClean="0">
                          <a:latin typeface="Cambria Math"/>
                        </a:rPr>
                        <m:t>𝑀𝑅𝑃</m:t>
                      </m:r>
                      <m:r>
                        <a:rPr lang="en-US" sz="2400" b="0" i="1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n-US" sz="2400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𝑅𝑀𝐸</m:t>
                      </m:r>
                      <m:r>
                        <a:rPr lang="en-US" sz="2400" b="0" i="1" smtClean="0">
                          <a:latin typeface="Cambria Math"/>
                        </a:rPr>
                        <m:t>=0.62∗0.454∗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2.30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∗1=</m:t>
                      </m:r>
                      <m:r>
                        <a:rPr lang="en-US" sz="2400" b="1" i="1" smtClean="0">
                          <a:latin typeface="Cambria Math"/>
                        </a:rPr>
                        <m:t>𝟎</m:t>
                      </m:r>
                      <m:r>
                        <a:rPr lang="en-US" sz="2400" b="1" i="1" smtClean="0">
                          <a:latin typeface="Cambria Math"/>
                        </a:rPr>
                        <m:t>.</m:t>
                      </m:r>
                      <m:r>
                        <a:rPr lang="en-US" sz="2400" b="1" i="1" smtClean="0">
                          <a:latin typeface="Cambria Math"/>
                        </a:rPr>
                        <m:t>𝟏𝟐𝟐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1371" y="5333159"/>
                <a:ext cx="4751614" cy="152484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093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2109</Words>
  <Application>Microsoft Office PowerPoint</Application>
  <PresentationFormat>On-screen Show (4:3)</PresentationFormat>
  <Paragraphs>1020</Paragraphs>
  <Slides>22</Slides>
  <Notes>2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Green Engineering:  Application of Metrics and the Presidential Green Chemistry Challenge Award </vt:lpstr>
      <vt:lpstr>GC Metrics - Ibuprofen Example</vt:lpstr>
      <vt:lpstr>GC Metrics - Ibuprofen Scheme 1</vt:lpstr>
      <vt:lpstr>GC Metrics - Ibuprofen Scheme 2</vt:lpstr>
      <vt:lpstr>GC Metrics - Ibuprofen Example</vt:lpstr>
      <vt:lpstr>GC Metrics – Maleic Anhydride Example</vt:lpstr>
      <vt:lpstr>Benzene route to Maleic Anhydride</vt:lpstr>
      <vt:lpstr>Benzene route to Maleic Anhydride</vt:lpstr>
      <vt:lpstr>Benzene to MA side reactions</vt:lpstr>
      <vt:lpstr>n-butane to MA</vt:lpstr>
      <vt:lpstr>n-butane to MA</vt:lpstr>
      <vt:lpstr>n-butane to MA side reactions</vt:lpstr>
      <vt:lpstr>Benzene to MA PFD </vt:lpstr>
      <vt:lpstr>PFD Molar Flowrates</vt:lpstr>
      <vt:lpstr>Benzene to MA PFD Flowrates</vt:lpstr>
      <vt:lpstr>Metrics from PFD for Benzene Process</vt:lpstr>
      <vt:lpstr>n-butane to MA PFD</vt:lpstr>
      <vt:lpstr>n-butane to MA PFD Flowsheet</vt:lpstr>
      <vt:lpstr>PowerPoint Presentation</vt:lpstr>
      <vt:lpstr>Metrics from PFD for n-butane Process</vt:lpstr>
      <vt:lpstr>Summary – Level 1</vt:lpstr>
      <vt:lpstr>Questions and Discussion?</vt:lpstr>
    </vt:vector>
  </TitlesOfParts>
  <Company>Clemson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 Engineering:  Application of Metrics and the Presidential Green Chemistry Challenge Award </dc:title>
  <dc:creator>Windows User</dc:creator>
  <cp:lastModifiedBy>Windows User</cp:lastModifiedBy>
  <cp:revision>1</cp:revision>
  <dcterms:created xsi:type="dcterms:W3CDTF">2016-03-14T20:53:57Z</dcterms:created>
  <dcterms:modified xsi:type="dcterms:W3CDTF">2016-03-14T20:57:08Z</dcterms:modified>
</cp:coreProperties>
</file>